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diagrams/drawing2.xml" ContentType="application/vnd.ms-office.drawingml.diagramDrawing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diagrams/quickStyle2.xml" ContentType="application/vnd.openxmlformats-officedocument.drawingml.diagramStyl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diagrams/layout9.xml" ContentType="application/vnd.openxmlformats-officedocument.drawingml.diagram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diagrams/layout7.xml" ContentType="application/vnd.openxmlformats-officedocument.drawingml.diagramLayout+xml"/>
  <Override PartName="/ppt/diagrams/data8.xml" ContentType="application/vnd.openxmlformats-officedocument.drawingml.diagramData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diagrams/layout5.xml" ContentType="application/vnd.openxmlformats-officedocument.drawingml.diagramLayout+xml"/>
  <Override PartName="/ppt/diagrams/data6.xml" ContentType="application/vnd.openxmlformats-officedocument.drawingml.diagramData+xml"/>
  <Override PartName="/ppt/commentAuthors.xml" ContentType="application/vnd.openxmlformats-officedocument.presentationml.commentAuthors+xml"/>
  <Override PartName="/ppt/diagrams/layout3.xml" ContentType="application/vnd.openxmlformats-officedocument.drawingml.diagramLayout+xml"/>
  <Override PartName="/ppt/diagrams/data4.xml" ContentType="application/vnd.openxmlformats-officedocument.drawingml.diagramData+xml"/>
  <Override PartName="/ppt/diagrams/colors8.xml" ContentType="application/vnd.openxmlformats-officedocument.drawingml.diagramColors+xml"/>
  <Override PartName="/ppt/diagrams/drawing9.xml" ContentType="application/vnd.ms-office.drawingml.diagramDrawing+xml"/>
  <Override PartName="/ppt/diagrams/layout1.xml" ContentType="application/vnd.openxmlformats-officedocument.drawingml.diagramLayout+xml"/>
  <Override PartName="/ppt/diagrams/data2.xml" ContentType="application/vnd.openxmlformats-officedocument.drawingml.diagramData+xml"/>
  <Override PartName="/ppt/diagrams/colors6.xml" ContentType="application/vnd.openxmlformats-officedocument.drawingml.diagramColors+xml"/>
  <Override PartName="/ppt/diagrams/quickStyle9.xml" ContentType="application/vnd.openxmlformats-officedocument.drawingml.diagramStyle+xml"/>
  <Override PartName="/ppt/diagrams/drawing7.xml" ContentType="application/vnd.ms-office.drawingml.diagramDrawing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diagrams/colors4.xml" ContentType="application/vnd.openxmlformats-officedocument.drawingml.diagramColors+xml"/>
  <Override PartName="/ppt/diagrams/quickStyle7.xml" ContentType="application/vnd.openxmlformats-officedocument.drawingml.diagramStyle+xml"/>
  <Override PartName="/ppt/diagrams/drawing5.xml" ContentType="application/vnd.ms-office.drawingml.diagramDrawing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Default Extension="png" ContentType="image/png"/>
  <Override PartName="/ppt/diagrams/colors2.xml" ContentType="application/vnd.openxmlformats-officedocument.drawingml.diagramColors+xml"/>
  <Override PartName="/ppt/diagrams/quickStyle5.xml" ContentType="application/vnd.openxmlformats-officedocument.drawingml.diagramStyle+xml"/>
  <Override PartName="/ppt/diagrams/drawing3.xml" ContentType="application/vnd.ms-office.drawingml.diagramDrawing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theme/theme2.xml" ContentType="application/vnd.openxmlformats-officedocument.theme+xml"/>
  <Override PartName="/ppt/diagrams/quickStyle3.xml" ContentType="application/vnd.openxmlformats-officedocument.drawingml.diagramStyle+xml"/>
  <Override PartName="/ppt/diagrams/drawing1.xml" ContentType="application/vnd.ms-office.drawingml.diagramDrawing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Default Extension="jpeg" ContentType="image/jpeg"/>
  <Override PartName="/ppt/diagrams/quickStyle1.xml" ContentType="application/vnd.openxmlformats-officedocument.drawingml.diagramStyle+xml"/>
  <Override PartName="/ppt/diagrams/layout8.xml" ContentType="application/vnd.openxmlformats-officedocument.drawingml.diagramLayout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tags/tag1.xml" ContentType="application/vnd.openxmlformats-officedocument.presentationml.tags+xml"/>
  <Override PartName="/ppt/slideLayouts/slideLayout1.xml" ContentType="application/vnd.openxmlformats-officedocument.presentationml.slideLayout+xml"/>
  <Override PartName="/ppt/diagrams/layout6.xml" ContentType="application/vnd.openxmlformats-officedocument.drawingml.diagramLayout+xml"/>
  <Override PartName="/ppt/diagrams/data9.xml" ContentType="application/vnd.openxmlformats-officedocument.drawingml.diagramData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diagrams/layout4.xml" ContentType="application/vnd.openxmlformats-officedocument.drawingml.diagramLayout+xml"/>
  <Override PartName="/ppt/diagrams/data7.xml" ContentType="application/vnd.openxmlformats-officedocument.drawingml.diagramData+xml"/>
  <Override PartName="/ppt/diagrams/colors9.xml" ContentType="application/vnd.openxmlformats-officedocument.drawingml.diagramColors+xml"/>
  <Override PartName="/ppt/diagrams/layout2.xml" ContentType="application/vnd.openxmlformats-officedocument.drawingml.diagramLayout+xml"/>
  <Default Extension="tiff" ContentType="image/tiff"/>
  <Override PartName="/ppt/diagrams/data5.xml" ContentType="application/vnd.openxmlformats-officedocument.drawingml.diagramData+xml"/>
  <Override PartName="/ppt/diagrams/colors7.xml" ContentType="application/vnd.openxmlformats-officedocument.drawingml.diagramColors+xml"/>
  <Override PartName="/ppt/diagrams/drawing8.xml" ContentType="application/vnd.ms-office.drawingml.diagramDrawing+xml"/>
  <Override PartName="/ppt/diagrams/data3.xml" ContentType="application/vnd.openxmlformats-officedocument.drawingml.diagramData+xml"/>
  <Override PartName="/ppt/diagrams/colors5.xml" ContentType="application/vnd.openxmlformats-officedocument.drawingml.diagramColors+xml"/>
  <Override PartName="/ppt/diagrams/quickStyle8.xml" ContentType="application/vnd.openxmlformats-officedocument.drawingml.diagramStyle+xml"/>
  <Override PartName="/ppt/diagrams/drawing6.xml" ContentType="application/vnd.ms-office.drawingml.diagramDrawing+xml"/>
  <Override PartName="/ppt/slides/slide8.xml" ContentType="application/vnd.openxmlformats-officedocument.presentationml.slide+xml"/>
  <Override PartName="/ppt/handoutMasters/handoutMaster1.xml" ContentType="application/vnd.openxmlformats-officedocument.presentationml.handoutMaster+xml"/>
  <Override PartName="/ppt/diagrams/data1.xml" ContentType="application/vnd.openxmlformats-officedocument.drawingml.diagramData+xml"/>
  <Override PartName="/ppt/diagrams/colors3.xml" ContentType="application/vnd.openxmlformats-officedocument.drawingml.diagramColors+xml"/>
  <Override PartName="/ppt/diagrams/quickStyle6.xml" ContentType="application/vnd.openxmlformats-officedocument.drawingml.diagramStyle+xml"/>
  <Override PartName="/docProps/core.xml" ContentType="application/vnd.openxmlformats-package.core-properties+xml"/>
  <Override PartName="/ppt/diagrams/drawing4.xml" ContentType="application/vnd.ms-office.drawingml.diagramDrawing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diagrams/colors1.xml" ContentType="application/vnd.openxmlformats-officedocument.drawingml.diagramColors+xml"/>
  <Override PartName="/ppt/diagrams/quickStyle4.xml" ContentType="application/vnd.openxmlformats-officedocument.drawingml.diagramStyle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theme/theme3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2" r:id="rId1"/>
  </p:sldMasterIdLst>
  <p:notesMasterIdLst>
    <p:notesMasterId r:id="rId44"/>
  </p:notesMasterIdLst>
  <p:handoutMasterIdLst>
    <p:handoutMasterId r:id="rId45"/>
  </p:handoutMasterIdLst>
  <p:sldIdLst>
    <p:sldId id="356" r:id="rId2"/>
    <p:sldId id="357" r:id="rId3"/>
    <p:sldId id="447" r:id="rId4"/>
    <p:sldId id="448" r:id="rId5"/>
    <p:sldId id="449" r:id="rId6"/>
    <p:sldId id="450" r:id="rId7"/>
    <p:sldId id="451" r:id="rId8"/>
    <p:sldId id="452" r:id="rId9"/>
    <p:sldId id="453" r:id="rId10"/>
    <p:sldId id="454" r:id="rId11"/>
    <p:sldId id="455" r:id="rId12"/>
    <p:sldId id="456" r:id="rId13"/>
    <p:sldId id="457" r:id="rId14"/>
    <p:sldId id="458" r:id="rId15"/>
    <p:sldId id="459" r:id="rId16"/>
    <p:sldId id="460" r:id="rId17"/>
    <p:sldId id="461" r:id="rId18"/>
    <p:sldId id="462" r:id="rId19"/>
    <p:sldId id="463" r:id="rId20"/>
    <p:sldId id="464" r:id="rId21"/>
    <p:sldId id="465" r:id="rId22"/>
    <p:sldId id="466" r:id="rId23"/>
    <p:sldId id="467" r:id="rId24"/>
    <p:sldId id="468" r:id="rId25"/>
    <p:sldId id="469" r:id="rId26"/>
    <p:sldId id="470" r:id="rId27"/>
    <p:sldId id="471" r:id="rId28"/>
    <p:sldId id="472" r:id="rId29"/>
    <p:sldId id="473" r:id="rId30"/>
    <p:sldId id="474" r:id="rId31"/>
    <p:sldId id="475" r:id="rId32"/>
    <p:sldId id="476" r:id="rId33"/>
    <p:sldId id="477" r:id="rId34"/>
    <p:sldId id="478" r:id="rId35"/>
    <p:sldId id="479" r:id="rId36"/>
    <p:sldId id="480" r:id="rId37"/>
    <p:sldId id="481" r:id="rId38"/>
    <p:sldId id="482" r:id="rId39"/>
    <p:sldId id="483" r:id="rId40"/>
    <p:sldId id="484" r:id="rId41"/>
    <p:sldId id="485" r:id="rId42"/>
    <p:sldId id="430" r:id="rId43"/>
  </p:sldIdLst>
  <p:sldSz cx="9144000" cy="6858000" type="screen4x3"/>
  <p:notesSz cx="6858000" cy="9144000"/>
  <p:custDataLst>
    <p:tags r:id="rId46"/>
  </p:custDataLst>
  <p:defaultTextStyle>
    <a:defPPr>
      <a:defRPr lang="en-US"/>
    </a:defPPr>
    <a:lvl1pPr algn="l" rtl="0" fontAlgn="base">
      <a:lnSpc>
        <a:spcPct val="70000"/>
      </a:lnSpc>
      <a:spcBef>
        <a:spcPct val="50000"/>
      </a:spcBef>
      <a:spcAft>
        <a:spcPct val="0"/>
      </a:spcAft>
      <a:defRPr sz="1400" kern="1200">
        <a:solidFill>
          <a:schemeClr val="tx1"/>
        </a:solidFill>
        <a:latin typeface="Courier New" pitchFamily="49" charset="0"/>
        <a:ea typeface="+mn-ea"/>
        <a:cs typeface="+mn-cs"/>
      </a:defRPr>
    </a:lvl1pPr>
    <a:lvl2pPr marL="457200" algn="l" rtl="0" fontAlgn="base">
      <a:lnSpc>
        <a:spcPct val="70000"/>
      </a:lnSpc>
      <a:spcBef>
        <a:spcPct val="50000"/>
      </a:spcBef>
      <a:spcAft>
        <a:spcPct val="0"/>
      </a:spcAft>
      <a:defRPr sz="1400" kern="1200">
        <a:solidFill>
          <a:schemeClr val="tx1"/>
        </a:solidFill>
        <a:latin typeface="Courier New" pitchFamily="49" charset="0"/>
        <a:ea typeface="+mn-ea"/>
        <a:cs typeface="+mn-cs"/>
      </a:defRPr>
    </a:lvl2pPr>
    <a:lvl3pPr marL="914400" algn="l" rtl="0" fontAlgn="base">
      <a:lnSpc>
        <a:spcPct val="70000"/>
      </a:lnSpc>
      <a:spcBef>
        <a:spcPct val="50000"/>
      </a:spcBef>
      <a:spcAft>
        <a:spcPct val="0"/>
      </a:spcAft>
      <a:defRPr sz="1400" kern="1200">
        <a:solidFill>
          <a:schemeClr val="tx1"/>
        </a:solidFill>
        <a:latin typeface="Courier New" pitchFamily="49" charset="0"/>
        <a:ea typeface="+mn-ea"/>
        <a:cs typeface="+mn-cs"/>
      </a:defRPr>
    </a:lvl3pPr>
    <a:lvl4pPr marL="1371600" algn="l" rtl="0" fontAlgn="base">
      <a:lnSpc>
        <a:spcPct val="70000"/>
      </a:lnSpc>
      <a:spcBef>
        <a:spcPct val="50000"/>
      </a:spcBef>
      <a:spcAft>
        <a:spcPct val="0"/>
      </a:spcAft>
      <a:defRPr sz="1400" kern="1200">
        <a:solidFill>
          <a:schemeClr val="tx1"/>
        </a:solidFill>
        <a:latin typeface="Courier New" pitchFamily="49" charset="0"/>
        <a:ea typeface="+mn-ea"/>
        <a:cs typeface="+mn-cs"/>
      </a:defRPr>
    </a:lvl4pPr>
    <a:lvl5pPr marL="1828800" algn="l" rtl="0" fontAlgn="base">
      <a:lnSpc>
        <a:spcPct val="70000"/>
      </a:lnSpc>
      <a:spcBef>
        <a:spcPct val="50000"/>
      </a:spcBef>
      <a:spcAft>
        <a:spcPct val="0"/>
      </a:spcAft>
      <a:defRPr sz="1400" kern="1200">
        <a:solidFill>
          <a:schemeClr val="tx1"/>
        </a:solidFill>
        <a:latin typeface="Courier New" pitchFamily="49" charset="0"/>
        <a:ea typeface="+mn-ea"/>
        <a:cs typeface="+mn-cs"/>
      </a:defRPr>
    </a:lvl5pPr>
    <a:lvl6pPr marL="2286000" algn="l" defTabSz="914400" rtl="0" eaLnBrk="1" latinLnBrk="0" hangingPunct="1">
      <a:defRPr sz="1400" kern="1200">
        <a:solidFill>
          <a:schemeClr val="tx1"/>
        </a:solidFill>
        <a:latin typeface="Courier New" pitchFamily="49" charset="0"/>
        <a:ea typeface="+mn-ea"/>
        <a:cs typeface="+mn-cs"/>
      </a:defRPr>
    </a:lvl6pPr>
    <a:lvl7pPr marL="2743200" algn="l" defTabSz="914400" rtl="0" eaLnBrk="1" latinLnBrk="0" hangingPunct="1">
      <a:defRPr sz="1400" kern="1200">
        <a:solidFill>
          <a:schemeClr val="tx1"/>
        </a:solidFill>
        <a:latin typeface="Courier New" pitchFamily="49" charset="0"/>
        <a:ea typeface="+mn-ea"/>
        <a:cs typeface="+mn-cs"/>
      </a:defRPr>
    </a:lvl7pPr>
    <a:lvl8pPr marL="3200400" algn="l" defTabSz="914400" rtl="0" eaLnBrk="1" latinLnBrk="0" hangingPunct="1">
      <a:defRPr sz="1400" kern="1200">
        <a:solidFill>
          <a:schemeClr val="tx1"/>
        </a:solidFill>
        <a:latin typeface="Courier New" pitchFamily="49" charset="0"/>
        <a:ea typeface="+mn-ea"/>
        <a:cs typeface="+mn-cs"/>
      </a:defRPr>
    </a:lvl8pPr>
    <a:lvl9pPr marL="3657600" algn="l" defTabSz="914400" rtl="0" eaLnBrk="1" latinLnBrk="0" hangingPunct="1">
      <a:defRPr sz="1400" kern="1200">
        <a:solidFill>
          <a:schemeClr val="tx1"/>
        </a:solidFill>
        <a:latin typeface="Courier New" pitchFamily="49" charset="0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ptech" initials="A" lastIdx="45" clrIdx="0"/>
  <p:cmAuthor id="1" name="n.bami" initials="n" lastIdx="2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1828"/>
    <a:srgbClr val="FFFF99"/>
    <a:srgbClr val="0036A2"/>
    <a:srgbClr val="007E39"/>
    <a:srgbClr val="4411D5"/>
    <a:srgbClr val="C0007B"/>
    <a:srgbClr val="AC1418"/>
    <a:srgbClr val="FFCC00"/>
    <a:srgbClr val="004E4C"/>
    <a:srgbClr val="6B8830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6707" autoAdjust="0"/>
    <p:restoredTop sz="96448" autoAdjust="0"/>
  </p:normalViewPr>
  <p:slideViewPr>
    <p:cSldViewPr>
      <p:cViewPr>
        <p:scale>
          <a:sx n="70" d="100"/>
          <a:sy n="70" d="100"/>
        </p:scale>
        <p:origin x="-792" y="-1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2274"/>
    </p:cViewPr>
  </p:sorterViewPr>
  <p:notesViewPr>
    <p:cSldViewPr>
      <p:cViewPr varScale="1">
        <p:scale>
          <a:sx n="57" d="100"/>
          <a:sy n="57" d="100"/>
        </p:scale>
        <p:origin x="-1398" y="-90"/>
      </p:cViewPr>
      <p:guideLst>
        <p:guide orient="horz" pos="2880"/>
        <p:guide pos="2160"/>
      </p:guideLst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commentAuthors" Target="commentAuthors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#3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#3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#3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#3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#3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#3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1#3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1#3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1#3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32F8FCF-EDF2-4321-B49C-D5DF3D295B52}" type="doc">
      <dgm:prSet loTypeId="urn:microsoft.com/office/officeart/2005/8/layout/vList2" loCatId="list" qsTypeId="urn:microsoft.com/office/officeart/2005/8/quickstyle/simple1" qsCatId="simple" csTypeId="urn:microsoft.com/office/officeart/2005/8/colors/colorful1#3" csCatId="colorful" phldr="1"/>
      <dgm:spPr/>
      <dgm:t>
        <a:bodyPr/>
        <a:lstStyle/>
        <a:p>
          <a:endParaRPr lang="en-US"/>
        </a:p>
      </dgm:t>
    </dgm:pt>
    <dgm:pt modelId="{4E1CD5B7-2CF3-44AA-979B-6F420433627D}">
      <dgm:prSet phldrT="[Text]" custT="1"/>
      <dgm:spPr>
        <a:solidFill>
          <a:schemeClr val="accent2">
            <a:lumMod val="60000"/>
            <a:lumOff val="40000"/>
          </a:schemeClr>
        </a:solidFill>
      </dgm:spPr>
      <dgm:t>
        <a:bodyPr/>
        <a:lstStyle/>
        <a:p>
          <a:r>
            <a:rPr lang="en-US" sz="1800" dirty="0" smtClean="0">
              <a:solidFill>
                <a:schemeClr val="tx1"/>
              </a:solidFill>
            </a:rPr>
            <a:t>Loops allow you to execute a single statement or a block of statements multiple times.</a:t>
          </a:r>
          <a:endParaRPr lang="en-US" sz="1800" dirty="0">
            <a:solidFill>
              <a:schemeClr val="tx1"/>
            </a:solidFill>
          </a:endParaRPr>
        </a:p>
      </dgm:t>
    </dgm:pt>
    <dgm:pt modelId="{FBC00986-3EA4-4861-B52A-BDA881DCC91F}" type="parTrans" cxnId="{EC90D957-0420-4F9F-B46E-78A7F7B0F39E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2809EA95-811D-4B67-9AD8-C4A1090D9C07}" type="sibTrans" cxnId="{EC90D957-0420-4F9F-B46E-78A7F7B0F39E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562882C0-AB97-4E3B-8D46-8E574B04BE56}">
      <dgm:prSet phldrT="[Text]" custT="1"/>
      <dgm:spPr>
        <a:solidFill>
          <a:schemeClr val="accent4">
            <a:lumMod val="60000"/>
            <a:lumOff val="40000"/>
          </a:schemeClr>
        </a:solidFill>
      </dgm:spPr>
      <dgm:t>
        <a:bodyPr/>
        <a:lstStyle/>
        <a:p>
          <a:r>
            <a:rPr lang="en-US" sz="1800" dirty="0" smtClean="0">
              <a:solidFill>
                <a:schemeClr val="tx1"/>
              </a:solidFill>
            </a:rPr>
            <a:t>A loop construct consists of a condition that instructs the compiler the number of times a specific block of code will be executed. </a:t>
          </a:r>
          <a:endParaRPr lang="en-US" sz="1800" dirty="0">
            <a:solidFill>
              <a:schemeClr val="tx1"/>
            </a:solidFill>
          </a:endParaRPr>
        </a:p>
      </dgm:t>
    </dgm:pt>
    <dgm:pt modelId="{22DAB85A-2AC9-4DDD-B986-E5A7070B9054}" type="parTrans" cxnId="{E8D95785-E9E4-4618-B268-C90282AF6172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7363CEF2-942E-416F-BE41-E1618140DA9E}" type="sibTrans" cxnId="{E8D95785-E9E4-4618-B268-C90282AF6172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FC2A7E5C-B22A-46C4-9AFD-A55CEAE725CE}">
      <dgm:prSet phldrT="[Text]" custT="1"/>
      <dgm:spPr/>
      <dgm:t>
        <a:bodyPr/>
        <a:lstStyle/>
        <a:p>
          <a:r>
            <a:rPr lang="en-US" sz="1800" dirty="0" smtClean="0">
              <a:solidFill>
                <a:schemeClr val="tx1"/>
              </a:solidFill>
            </a:rPr>
            <a:t>They are widely used when you want to display a series of numbers and accept repetitive input.</a:t>
          </a:r>
          <a:endParaRPr lang="en-US" sz="1800" dirty="0">
            <a:solidFill>
              <a:schemeClr val="tx1"/>
            </a:solidFill>
          </a:endParaRPr>
        </a:p>
      </dgm:t>
    </dgm:pt>
    <dgm:pt modelId="{D600FDB0-EB0D-494C-8ECC-EFA51A794305}" type="sibTrans" cxnId="{2E46F766-50E7-4015-83C1-FEF6484316BF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4321AB2E-56BE-4B81-A95D-78D0C600BF84}" type="parTrans" cxnId="{2E46F766-50E7-4015-83C1-FEF6484316BF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0963E2FF-361B-4B2B-B78B-7D15D6214ADA}">
      <dgm:prSet phldrT="[Text]" custT="1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en-US" sz="1800" dirty="0" smtClean="0">
              <a:solidFill>
                <a:schemeClr val="tx1"/>
              </a:solidFill>
            </a:rPr>
            <a:t>If the condition is not specified within the construct, the loop continues infinitely. Such loop constructs are referred to as infinite loops.</a:t>
          </a:r>
          <a:endParaRPr lang="en-US" sz="1800" dirty="0">
            <a:solidFill>
              <a:schemeClr val="tx1"/>
            </a:solidFill>
          </a:endParaRPr>
        </a:p>
      </dgm:t>
    </dgm:pt>
    <dgm:pt modelId="{92545683-3EF1-40AB-95FF-E30F91F0207C}" type="parTrans" cxnId="{600071F8-4098-4955-A46F-1E416E56D4EC}">
      <dgm:prSet/>
      <dgm:spPr/>
      <dgm:t>
        <a:bodyPr/>
        <a:lstStyle/>
        <a:p>
          <a:endParaRPr lang="en-US"/>
        </a:p>
      </dgm:t>
    </dgm:pt>
    <dgm:pt modelId="{B814678B-6D8E-4C4F-9FD9-79166DE53DEB}" type="sibTrans" cxnId="{600071F8-4098-4955-A46F-1E416E56D4EC}">
      <dgm:prSet/>
      <dgm:spPr/>
      <dgm:t>
        <a:bodyPr/>
        <a:lstStyle/>
        <a:p>
          <a:endParaRPr lang="en-US"/>
        </a:p>
      </dgm:t>
    </dgm:pt>
    <dgm:pt modelId="{9FF9BD46-DE44-4B30-80ED-AC3A9E213A06}" type="pres">
      <dgm:prSet presAssocID="{D32F8FCF-EDF2-4321-B49C-D5DF3D295B52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88723AB-37EB-4EC2-B7B0-759657273835}" type="pres">
      <dgm:prSet presAssocID="{4E1CD5B7-2CF3-44AA-979B-6F420433627D}" presName="parentText" presStyleLbl="node1" presStyleIdx="0" presStyleCnt="4" custScaleY="66920" custLinFactNeighborY="-6114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877BAB3-7DBF-46AB-A039-BE8C107F0C8C}" type="pres">
      <dgm:prSet presAssocID="{2809EA95-811D-4B67-9AD8-C4A1090D9C07}" presName="spacer" presStyleCnt="0"/>
      <dgm:spPr/>
    </dgm:pt>
    <dgm:pt modelId="{0256FAD6-365E-4CAB-8266-8CECC71F7F52}" type="pres">
      <dgm:prSet presAssocID="{FC2A7E5C-B22A-46C4-9AFD-A55CEAE725CE}" presName="parentText" presStyleLbl="node1" presStyleIdx="1" presStyleCnt="4" custScaleY="66701" custLinFactNeighborY="751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88DBDBC-73BA-40D4-ACAA-61468FA8920B}" type="pres">
      <dgm:prSet presAssocID="{D600FDB0-EB0D-494C-8ECC-EFA51A794305}" presName="spacer" presStyleCnt="0"/>
      <dgm:spPr/>
    </dgm:pt>
    <dgm:pt modelId="{A6445519-E36D-458F-8F29-D286534B965D}" type="pres">
      <dgm:prSet presAssocID="{562882C0-AB97-4E3B-8D46-8E574B04BE56}" presName="parentText" presStyleLbl="node1" presStyleIdx="2" presStyleCnt="4" custScaleY="68091" custLinFactNeighborX="-901" custLinFactNeighborY="1935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2EE26A5-691E-4C3F-B7EF-20DE69EA838D}" type="pres">
      <dgm:prSet presAssocID="{7363CEF2-942E-416F-BE41-E1618140DA9E}" presName="spacer" presStyleCnt="0"/>
      <dgm:spPr/>
    </dgm:pt>
    <dgm:pt modelId="{A021966C-DB9B-4CD9-8832-4E357850F790}" type="pres">
      <dgm:prSet presAssocID="{0963E2FF-361B-4B2B-B78B-7D15D6214ADA}" presName="parentText" presStyleLbl="node1" presStyleIdx="3" presStyleCnt="4" custScaleY="6599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E46F766-50E7-4015-83C1-FEF6484316BF}" srcId="{D32F8FCF-EDF2-4321-B49C-D5DF3D295B52}" destId="{FC2A7E5C-B22A-46C4-9AFD-A55CEAE725CE}" srcOrd="1" destOrd="0" parTransId="{4321AB2E-56BE-4B81-A95D-78D0C600BF84}" sibTransId="{D600FDB0-EB0D-494C-8ECC-EFA51A794305}"/>
    <dgm:cxn modelId="{600071F8-4098-4955-A46F-1E416E56D4EC}" srcId="{D32F8FCF-EDF2-4321-B49C-D5DF3D295B52}" destId="{0963E2FF-361B-4B2B-B78B-7D15D6214ADA}" srcOrd="3" destOrd="0" parTransId="{92545683-3EF1-40AB-95FF-E30F91F0207C}" sibTransId="{B814678B-6D8E-4C4F-9FD9-79166DE53DEB}"/>
    <dgm:cxn modelId="{31127779-590F-4D57-81F2-70D151F4DF9C}" type="presOf" srcId="{562882C0-AB97-4E3B-8D46-8E574B04BE56}" destId="{A6445519-E36D-458F-8F29-D286534B965D}" srcOrd="0" destOrd="0" presId="urn:microsoft.com/office/officeart/2005/8/layout/vList2"/>
    <dgm:cxn modelId="{E8D95785-E9E4-4618-B268-C90282AF6172}" srcId="{D32F8FCF-EDF2-4321-B49C-D5DF3D295B52}" destId="{562882C0-AB97-4E3B-8D46-8E574B04BE56}" srcOrd="2" destOrd="0" parTransId="{22DAB85A-2AC9-4DDD-B986-E5A7070B9054}" sibTransId="{7363CEF2-942E-416F-BE41-E1618140DA9E}"/>
    <dgm:cxn modelId="{EC90D957-0420-4F9F-B46E-78A7F7B0F39E}" srcId="{D32F8FCF-EDF2-4321-B49C-D5DF3D295B52}" destId="{4E1CD5B7-2CF3-44AA-979B-6F420433627D}" srcOrd="0" destOrd="0" parTransId="{FBC00986-3EA4-4861-B52A-BDA881DCC91F}" sibTransId="{2809EA95-811D-4B67-9AD8-C4A1090D9C07}"/>
    <dgm:cxn modelId="{503E03D4-DC10-43C3-8A52-2EF2BEFB2E99}" type="presOf" srcId="{0963E2FF-361B-4B2B-B78B-7D15D6214ADA}" destId="{A021966C-DB9B-4CD9-8832-4E357850F790}" srcOrd="0" destOrd="0" presId="urn:microsoft.com/office/officeart/2005/8/layout/vList2"/>
    <dgm:cxn modelId="{D2168017-8653-406A-B108-10DE630D768B}" type="presOf" srcId="{FC2A7E5C-B22A-46C4-9AFD-A55CEAE725CE}" destId="{0256FAD6-365E-4CAB-8266-8CECC71F7F52}" srcOrd="0" destOrd="0" presId="urn:microsoft.com/office/officeart/2005/8/layout/vList2"/>
    <dgm:cxn modelId="{48788180-383C-410B-A0C6-3BA73491B4FA}" type="presOf" srcId="{D32F8FCF-EDF2-4321-B49C-D5DF3D295B52}" destId="{9FF9BD46-DE44-4B30-80ED-AC3A9E213A06}" srcOrd="0" destOrd="0" presId="urn:microsoft.com/office/officeart/2005/8/layout/vList2"/>
    <dgm:cxn modelId="{3D0A1527-7DC5-467F-8EE9-9EA684C1BCC0}" type="presOf" srcId="{4E1CD5B7-2CF3-44AA-979B-6F420433627D}" destId="{388723AB-37EB-4EC2-B7B0-759657273835}" srcOrd="0" destOrd="0" presId="urn:microsoft.com/office/officeart/2005/8/layout/vList2"/>
    <dgm:cxn modelId="{FEE6C0D2-088C-4C27-A557-B247FAD376F2}" type="presParOf" srcId="{9FF9BD46-DE44-4B30-80ED-AC3A9E213A06}" destId="{388723AB-37EB-4EC2-B7B0-759657273835}" srcOrd="0" destOrd="0" presId="urn:microsoft.com/office/officeart/2005/8/layout/vList2"/>
    <dgm:cxn modelId="{E100745E-0485-495D-B619-07E9317E76C9}" type="presParOf" srcId="{9FF9BD46-DE44-4B30-80ED-AC3A9E213A06}" destId="{D877BAB3-7DBF-46AB-A039-BE8C107F0C8C}" srcOrd="1" destOrd="0" presId="urn:microsoft.com/office/officeart/2005/8/layout/vList2"/>
    <dgm:cxn modelId="{C7CAB4F3-7DFE-4EF4-9A23-932017170257}" type="presParOf" srcId="{9FF9BD46-DE44-4B30-80ED-AC3A9E213A06}" destId="{0256FAD6-365E-4CAB-8266-8CECC71F7F52}" srcOrd="2" destOrd="0" presId="urn:microsoft.com/office/officeart/2005/8/layout/vList2"/>
    <dgm:cxn modelId="{C79DB95B-D32F-4506-B6DF-687D2C6AD2A4}" type="presParOf" srcId="{9FF9BD46-DE44-4B30-80ED-AC3A9E213A06}" destId="{C88DBDBC-73BA-40D4-ACAA-61468FA8920B}" srcOrd="3" destOrd="0" presId="urn:microsoft.com/office/officeart/2005/8/layout/vList2"/>
    <dgm:cxn modelId="{4AFEE343-4CCA-4533-969D-91EA37FD8516}" type="presParOf" srcId="{9FF9BD46-DE44-4B30-80ED-AC3A9E213A06}" destId="{A6445519-E36D-458F-8F29-D286534B965D}" srcOrd="4" destOrd="0" presId="urn:microsoft.com/office/officeart/2005/8/layout/vList2"/>
    <dgm:cxn modelId="{750EA051-20F6-417C-8794-B521BE820B37}" type="presParOf" srcId="{9FF9BD46-DE44-4B30-80ED-AC3A9E213A06}" destId="{A2EE26A5-691E-4C3F-B7EF-20DE69EA838D}" srcOrd="5" destOrd="0" presId="urn:microsoft.com/office/officeart/2005/8/layout/vList2"/>
    <dgm:cxn modelId="{1287E5D4-C817-4326-9E10-BF2CC190B0DE}" type="presParOf" srcId="{9FF9BD46-DE44-4B30-80ED-AC3A9E213A06}" destId="{A021966C-DB9B-4CD9-8832-4E357850F790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32F8FCF-EDF2-4321-B49C-D5DF3D295B52}" type="doc">
      <dgm:prSet loTypeId="urn:microsoft.com/office/officeart/2005/8/layout/vList2" loCatId="list" qsTypeId="urn:microsoft.com/office/officeart/2005/8/quickstyle/simple1" qsCatId="simple" csTypeId="urn:microsoft.com/office/officeart/2005/8/colors/colorful1#3" csCatId="colorful" phldr="1"/>
      <dgm:spPr/>
      <dgm:t>
        <a:bodyPr/>
        <a:lstStyle/>
        <a:p>
          <a:endParaRPr lang="en-US"/>
        </a:p>
      </dgm:t>
    </dgm:pt>
    <dgm:pt modelId="{4E1CD5B7-2CF3-44AA-979B-6F420433627D}">
      <dgm:prSet phldrT="[Text]" custT="1"/>
      <dgm:spPr>
        <a:solidFill>
          <a:schemeClr val="accent2">
            <a:lumMod val="60000"/>
            <a:lumOff val="40000"/>
          </a:schemeClr>
        </a:solidFill>
      </dgm:spPr>
      <dgm:t>
        <a:bodyPr/>
        <a:lstStyle/>
        <a:p>
          <a:r>
            <a:rPr lang="en-US" sz="1800" dirty="0" smtClean="0">
              <a:solidFill>
                <a:schemeClr val="tx1"/>
              </a:solidFill>
            </a:rPr>
            <a:t>The </a:t>
          </a:r>
          <a:r>
            <a:rPr lang="en-US" sz="18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rPr>
            <a:t>while</a:t>
          </a:r>
          <a:r>
            <a:rPr lang="en-US" sz="1800" dirty="0" smtClean="0">
              <a:solidFill>
                <a:schemeClr val="tx1"/>
              </a:solidFill>
            </a:rPr>
            <a:t> loop executes a block of code as long as the given condition remains </a:t>
          </a:r>
          <a:r>
            <a:rPr lang="en-US" sz="18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rPr>
            <a:t>true</a:t>
          </a:r>
          <a:r>
            <a:rPr lang="en-US" sz="1800" dirty="0" smtClean="0">
              <a:solidFill>
                <a:schemeClr val="tx1"/>
              </a:solidFill>
            </a:rPr>
            <a:t>. </a:t>
          </a:r>
          <a:endParaRPr lang="en-US" sz="1800" dirty="0">
            <a:solidFill>
              <a:schemeClr val="tx1"/>
            </a:solidFill>
          </a:endParaRPr>
        </a:p>
      </dgm:t>
    </dgm:pt>
    <dgm:pt modelId="{FBC00986-3EA4-4861-B52A-BDA881DCC91F}" type="parTrans" cxnId="{EC90D957-0420-4F9F-B46E-78A7F7B0F39E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2809EA95-811D-4B67-9AD8-C4A1090D9C07}" type="sibTrans" cxnId="{EC90D957-0420-4F9F-B46E-78A7F7B0F39E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562882C0-AB97-4E3B-8D46-8E574B04BE56}">
      <dgm:prSet phldrT="[Text]" custT="1"/>
      <dgm:spPr>
        <a:solidFill>
          <a:schemeClr val="accent4">
            <a:lumMod val="60000"/>
            <a:lumOff val="40000"/>
          </a:schemeClr>
        </a:solidFill>
      </dgm:spPr>
      <dgm:t>
        <a:bodyPr/>
        <a:lstStyle/>
        <a:p>
          <a:r>
            <a:rPr lang="en-US" sz="1800" dirty="0" smtClean="0">
              <a:solidFill>
                <a:schemeClr val="tx1"/>
              </a:solidFill>
            </a:rPr>
            <a:t>If this condition returns </a:t>
          </a:r>
          <a:r>
            <a:rPr lang="en-US" sz="18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rPr>
            <a:t>true</a:t>
          </a:r>
          <a:r>
            <a:rPr lang="en-US" sz="1800" dirty="0" smtClean="0">
              <a:solidFill>
                <a:schemeClr val="tx1"/>
              </a:solidFill>
            </a:rPr>
            <a:t>, the block of statements within the while loop are executed.</a:t>
          </a:r>
          <a:endParaRPr lang="en-US" sz="1800" dirty="0">
            <a:solidFill>
              <a:schemeClr val="tx1"/>
            </a:solidFill>
          </a:endParaRPr>
        </a:p>
      </dgm:t>
    </dgm:pt>
    <dgm:pt modelId="{22DAB85A-2AC9-4DDD-B986-E5A7070B9054}" type="parTrans" cxnId="{E8D95785-E9E4-4618-B268-C90282AF6172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7363CEF2-942E-416F-BE41-E1618140DA9E}" type="sibTrans" cxnId="{E8D95785-E9E4-4618-B268-C90282AF6172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FC2A7E5C-B22A-46C4-9AFD-A55CEAE725CE}">
      <dgm:prSet phldrT="[Text]" custT="1"/>
      <dgm:spPr/>
      <dgm:t>
        <a:bodyPr/>
        <a:lstStyle/>
        <a:p>
          <a:r>
            <a:rPr lang="en-US" sz="1800" dirty="0" smtClean="0">
              <a:solidFill>
                <a:schemeClr val="tx1"/>
              </a:solidFill>
            </a:rPr>
            <a:t>The </a:t>
          </a:r>
          <a:r>
            <a:rPr lang="en-US" sz="1800" dirty="0" smtClean="0">
              <a:solidFill>
                <a:schemeClr val="tx1"/>
              </a:solidFill>
              <a:latin typeface="Calibri" pitchFamily="34" charset="0"/>
              <a:cs typeface="Calibri" pitchFamily="34" charset="0"/>
            </a:rPr>
            <a:t>while</a:t>
          </a:r>
          <a:r>
            <a:rPr lang="en-US" sz="1800" dirty="0" smtClean="0">
              <a:solidFill>
                <a:schemeClr val="tx1"/>
              </a:solidFill>
            </a:rPr>
            <a:t> loop begins with the </a:t>
          </a:r>
          <a:r>
            <a:rPr lang="en-US" sz="18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rPr>
            <a:t>while</a:t>
          </a:r>
          <a:r>
            <a:rPr lang="en-US" sz="1800" dirty="0" smtClean="0">
              <a:solidFill>
                <a:schemeClr val="tx1"/>
              </a:solidFill>
            </a:rPr>
            <a:t> keyword, which is followed by parentheses containing a </a:t>
          </a:r>
          <a:r>
            <a:rPr lang="en-US" sz="1800" dirty="0" err="1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rPr>
            <a:t>boolean</a:t>
          </a:r>
          <a:r>
            <a:rPr lang="en-US" sz="1800" dirty="0" smtClean="0">
              <a:solidFill>
                <a:schemeClr val="tx1"/>
              </a:solidFill>
            </a:rPr>
            <a:t> condition.</a:t>
          </a:r>
          <a:endParaRPr lang="en-US" sz="1800" dirty="0">
            <a:solidFill>
              <a:schemeClr val="tx1"/>
            </a:solidFill>
          </a:endParaRPr>
        </a:p>
      </dgm:t>
    </dgm:pt>
    <dgm:pt modelId="{D600FDB0-EB0D-494C-8ECC-EFA51A794305}" type="sibTrans" cxnId="{2E46F766-50E7-4015-83C1-FEF6484316BF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4321AB2E-56BE-4B81-A95D-78D0C600BF84}" type="parTrans" cxnId="{2E46F766-50E7-4015-83C1-FEF6484316BF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0963E2FF-361B-4B2B-B78B-7D15D6214ADA}">
      <dgm:prSet phldrT="[Text]" custT="1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en-US" sz="1800" dirty="0" smtClean="0">
              <a:solidFill>
                <a:schemeClr val="tx1"/>
              </a:solidFill>
            </a:rPr>
            <a:t>Once the condition becomes </a:t>
          </a:r>
          <a:r>
            <a:rPr lang="en-US" sz="18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rPr>
            <a:t>false</a:t>
          </a:r>
          <a:r>
            <a:rPr lang="en-US" sz="1800" dirty="0" smtClean="0">
              <a:solidFill>
                <a:schemeClr val="tx1"/>
              </a:solidFill>
            </a:rPr>
            <a:t>, the while statement stops the execution of loop and transfers the control to next statement appearing after the block.</a:t>
          </a:r>
          <a:endParaRPr lang="en-US" sz="1800" dirty="0">
            <a:solidFill>
              <a:schemeClr val="tx1"/>
            </a:solidFill>
          </a:endParaRPr>
        </a:p>
      </dgm:t>
    </dgm:pt>
    <dgm:pt modelId="{92545683-3EF1-40AB-95FF-E30F91F0207C}" type="parTrans" cxnId="{600071F8-4098-4955-A46F-1E416E56D4EC}">
      <dgm:prSet/>
      <dgm:spPr/>
      <dgm:t>
        <a:bodyPr/>
        <a:lstStyle/>
        <a:p>
          <a:endParaRPr lang="en-US"/>
        </a:p>
      </dgm:t>
    </dgm:pt>
    <dgm:pt modelId="{B814678B-6D8E-4C4F-9FD9-79166DE53DEB}" type="sibTrans" cxnId="{600071F8-4098-4955-A46F-1E416E56D4EC}">
      <dgm:prSet/>
      <dgm:spPr/>
      <dgm:t>
        <a:bodyPr/>
        <a:lstStyle/>
        <a:p>
          <a:endParaRPr lang="en-US"/>
        </a:p>
      </dgm:t>
    </dgm:pt>
    <dgm:pt modelId="{9FF9BD46-DE44-4B30-80ED-AC3A9E213A06}" type="pres">
      <dgm:prSet presAssocID="{D32F8FCF-EDF2-4321-B49C-D5DF3D295B52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88723AB-37EB-4EC2-B7B0-759657273835}" type="pres">
      <dgm:prSet presAssocID="{4E1CD5B7-2CF3-44AA-979B-6F420433627D}" presName="parentText" presStyleLbl="node1" presStyleIdx="0" presStyleCnt="4" custScaleY="66920" custLinFactNeighborY="-6114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877BAB3-7DBF-46AB-A039-BE8C107F0C8C}" type="pres">
      <dgm:prSet presAssocID="{2809EA95-811D-4B67-9AD8-C4A1090D9C07}" presName="spacer" presStyleCnt="0"/>
      <dgm:spPr/>
    </dgm:pt>
    <dgm:pt modelId="{0256FAD6-365E-4CAB-8266-8CECC71F7F52}" type="pres">
      <dgm:prSet presAssocID="{FC2A7E5C-B22A-46C4-9AFD-A55CEAE725CE}" presName="parentText" presStyleLbl="node1" presStyleIdx="1" presStyleCnt="4" custScaleY="66701" custLinFactNeighborY="-3911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88DBDBC-73BA-40D4-ACAA-61468FA8920B}" type="pres">
      <dgm:prSet presAssocID="{D600FDB0-EB0D-494C-8ECC-EFA51A794305}" presName="spacer" presStyleCnt="0"/>
      <dgm:spPr/>
    </dgm:pt>
    <dgm:pt modelId="{A6445519-E36D-458F-8F29-D286534B965D}" type="pres">
      <dgm:prSet presAssocID="{562882C0-AB97-4E3B-8D46-8E574B04BE56}" presName="parentText" presStyleLbl="node1" presStyleIdx="2" presStyleCnt="4" custScaleY="68091" custLinFactNeighborY="-73459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2EE26A5-691E-4C3F-B7EF-20DE69EA838D}" type="pres">
      <dgm:prSet presAssocID="{7363CEF2-942E-416F-BE41-E1618140DA9E}" presName="spacer" presStyleCnt="0"/>
      <dgm:spPr/>
    </dgm:pt>
    <dgm:pt modelId="{A021966C-DB9B-4CD9-8832-4E357850F790}" type="pres">
      <dgm:prSet presAssocID="{0963E2FF-361B-4B2B-B78B-7D15D6214ADA}" presName="parentText" presStyleLbl="node1" presStyleIdx="3" presStyleCnt="4" custScaleY="65992" custLinFactNeighborY="-8621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9A4F046-61A4-4B41-9E2D-FA373B735A85}" type="presOf" srcId="{562882C0-AB97-4E3B-8D46-8E574B04BE56}" destId="{A6445519-E36D-458F-8F29-D286534B965D}" srcOrd="0" destOrd="0" presId="urn:microsoft.com/office/officeart/2005/8/layout/vList2"/>
    <dgm:cxn modelId="{2E46F766-50E7-4015-83C1-FEF6484316BF}" srcId="{D32F8FCF-EDF2-4321-B49C-D5DF3D295B52}" destId="{FC2A7E5C-B22A-46C4-9AFD-A55CEAE725CE}" srcOrd="1" destOrd="0" parTransId="{4321AB2E-56BE-4B81-A95D-78D0C600BF84}" sibTransId="{D600FDB0-EB0D-494C-8ECC-EFA51A794305}"/>
    <dgm:cxn modelId="{CC2B8E37-F4D3-4B09-B4EE-DF2944CBF3EA}" type="presOf" srcId="{4E1CD5B7-2CF3-44AA-979B-6F420433627D}" destId="{388723AB-37EB-4EC2-B7B0-759657273835}" srcOrd="0" destOrd="0" presId="urn:microsoft.com/office/officeart/2005/8/layout/vList2"/>
    <dgm:cxn modelId="{600071F8-4098-4955-A46F-1E416E56D4EC}" srcId="{D32F8FCF-EDF2-4321-B49C-D5DF3D295B52}" destId="{0963E2FF-361B-4B2B-B78B-7D15D6214ADA}" srcOrd="3" destOrd="0" parTransId="{92545683-3EF1-40AB-95FF-E30F91F0207C}" sibTransId="{B814678B-6D8E-4C4F-9FD9-79166DE53DEB}"/>
    <dgm:cxn modelId="{E8D95785-E9E4-4618-B268-C90282AF6172}" srcId="{D32F8FCF-EDF2-4321-B49C-D5DF3D295B52}" destId="{562882C0-AB97-4E3B-8D46-8E574B04BE56}" srcOrd="2" destOrd="0" parTransId="{22DAB85A-2AC9-4DDD-B986-E5A7070B9054}" sibTransId="{7363CEF2-942E-416F-BE41-E1618140DA9E}"/>
    <dgm:cxn modelId="{12CE5695-1670-403A-8B9C-387BE46E6D79}" type="presOf" srcId="{FC2A7E5C-B22A-46C4-9AFD-A55CEAE725CE}" destId="{0256FAD6-365E-4CAB-8266-8CECC71F7F52}" srcOrd="0" destOrd="0" presId="urn:microsoft.com/office/officeart/2005/8/layout/vList2"/>
    <dgm:cxn modelId="{EC90D957-0420-4F9F-B46E-78A7F7B0F39E}" srcId="{D32F8FCF-EDF2-4321-B49C-D5DF3D295B52}" destId="{4E1CD5B7-2CF3-44AA-979B-6F420433627D}" srcOrd="0" destOrd="0" parTransId="{FBC00986-3EA4-4861-B52A-BDA881DCC91F}" sibTransId="{2809EA95-811D-4B67-9AD8-C4A1090D9C07}"/>
    <dgm:cxn modelId="{8C97AA73-E0D0-4728-BC0C-D93D29A6424E}" type="presOf" srcId="{0963E2FF-361B-4B2B-B78B-7D15D6214ADA}" destId="{A021966C-DB9B-4CD9-8832-4E357850F790}" srcOrd="0" destOrd="0" presId="urn:microsoft.com/office/officeart/2005/8/layout/vList2"/>
    <dgm:cxn modelId="{E8F36307-D781-4D44-9DD8-12B4A0686B4E}" type="presOf" srcId="{D32F8FCF-EDF2-4321-B49C-D5DF3D295B52}" destId="{9FF9BD46-DE44-4B30-80ED-AC3A9E213A06}" srcOrd="0" destOrd="0" presId="urn:microsoft.com/office/officeart/2005/8/layout/vList2"/>
    <dgm:cxn modelId="{028B3874-6FC6-433C-BE85-26238D5FBE50}" type="presParOf" srcId="{9FF9BD46-DE44-4B30-80ED-AC3A9E213A06}" destId="{388723AB-37EB-4EC2-B7B0-759657273835}" srcOrd="0" destOrd="0" presId="urn:microsoft.com/office/officeart/2005/8/layout/vList2"/>
    <dgm:cxn modelId="{F07D7494-C5AF-44FF-A1B5-64F6BF449CD0}" type="presParOf" srcId="{9FF9BD46-DE44-4B30-80ED-AC3A9E213A06}" destId="{D877BAB3-7DBF-46AB-A039-BE8C107F0C8C}" srcOrd="1" destOrd="0" presId="urn:microsoft.com/office/officeart/2005/8/layout/vList2"/>
    <dgm:cxn modelId="{FBDE6173-D25F-4C57-923F-D0D6BC2A6367}" type="presParOf" srcId="{9FF9BD46-DE44-4B30-80ED-AC3A9E213A06}" destId="{0256FAD6-365E-4CAB-8266-8CECC71F7F52}" srcOrd="2" destOrd="0" presId="urn:microsoft.com/office/officeart/2005/8/layout/vList2"/>
    <dgm:cxn modelId="{B5DF1E9E-0EB9-438A-953D-C90B85BFF649}" type="presParOf" srcId="{9FF9BD46-DE44-4B30-80ED-AC3A9E213A06}" destId="{C88DBDBC-73BA-40D4-ACAA-61468FA8920B}" srcOrd="3" destOrd="0" presId="urn:microsoft.com/office/officeart/2005/8/layout/vList2"/>
    <dgm:cxn modelId="{3C779F6C-C05A-470E-A039-82B4A53F3AE2}" type="presParOf" srcId="{9FF9BD46-DE44-4B30-80ED-AC3A9E213A06}" destId="{A6445519-E36D-458F-8F29-D286534B965D}" srcOrd="4" destOrd="0" presId="urn:microsoft.com/office/officeart/2005/8/layout/vList2"/>
    <dgm:cxn modelId="{E0629AA0-5971-43C9-8695-44F9BE0205F1}" type="presParOf" srcId="{9FF9BD46-DE44-4B30-80ED-AC3A9E213A06}" destId="{A2EE26A5-691E-4C3F-B7EF-20DE69EA838D}" srcOrd="5" destOrd="0" presId="urn:microsoft.com/office/officeart/2005/8/layout/vList2"/>
    <dgm:cxn modelId="{A8AD9726-5B35-4A5C-B449-A30C3B1AEB04}" type="presParOf" srcId="{9FF9BD46-DE44-4B30-80ED-AC3A9E213A06}" destId="{A021966C-DB9B-4CD9-8832-4E357850F790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32F8FCF-EDF2-4321-B49C-D5DF3D295B52}" type="doc">
      <dgm:prSet loTypeId="urn:microsoft.com/office/officeart/2005/8/layout/vList2" loCatId="list" qsTypeId="urn:microsoft.com/office/officeart/2005/8/quickstyle/simple1" qsCatId="simple" csTypeId="urn:microsoft.com/office/officeart/2005/8/colors/colorful1#3" csCatId="colorful" phldr="1"/>
      <dgm:spPr/>
      <dgm:t>
        <a:bodyPr/>
        <a:lstStyle/>
        <a:p>
          <a:endParaRPr lang="en-US"/>
        </a:p>
      </dgm:t>
    </dgm:pt>
    <dgm:pt modelId="{4E1CD5B7-2CF3-44AA-979B-6F420433627D}">
      <dgm:prSet phldrT="[Text]" custT="1"/>
      <dgm:spPr>
        <a:solidFill>
          <a:schemeClr val="accent2">
            <a:lumMod val="60000"/>
            <a:lumOff val="40000"/>
          </a:schemeClr>
        </a:solidFill>
      </dgm:spPr>
      <dgm:t>
        <a:bodyPr/>
        <a:lstStyle/>
        <a:p>
          <a:r>
            <a:rPr lang="en-US" sz="1800" dirty="0" smtClean="0">
              <a:solidFill>
                <a:schemeClr val="tx1"/>
              </a:solidFill>
            </a:rPr>
            <a:t>The </a:t>
          </a:r>
          <a:r>
            <a:rPr lang="en-US" sz="18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rPr>
            <a:t>for</a:t>
          </a:r>
          <a:r>
            <a:rPr lang="en-US" sz="1800" dirty="0" smtClean="0">
              <a:solidFill>
                <a:schemeClr val="tx1"/>
              </a:solidFill>
            </a:rPr>
            <a:t> loop is similar to the </a:t>
          </a:r>
          <a:r>
            <a:rPr lang="en-US" sz="18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rPr>
            <a:t>while</a:t>
          </a:r>
          <a:r>
            <a:rPr lang="en-US" sz="1800" dirty="0" smtClean="0">
              <a:solidFill>
                <a:schemeClr val="tx1"/>
              </a:solidFill>
            </a:rPr>
            <a:t> loop as it executes the statements within the loop as long as the given condition is </a:t>
          </a:r>
          <a:r>
            <a:rPr lang="en-US" sz="18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rPr>
            <a:t>true</a:t>
          </a:r>
          <a:r>
            <a:rPr lang="en-US" sz="1800" dirty="0" smtClean="0">
              <a:solidFill>
                <a:schemeClr val="tx1"/>
              </a:solidFill>
            </a:rPr>
            <a:t>.</a:t>
          </a:r>
          <a:endParaRPr lang="en-US" sz="1800" dirty="0">
            <a:solidFill>
              <a:schemeClr val="tx1"/>
            </a:solidFill>
          </a:endParaRPr>
        </a:p>
      </dgm:t>
    </dgm:pt>
    <dgm:pt modelId="{FBC00986-3EA4-4861-B52A-BDA881DCC91F}" type="parTrans" cxnId="{EC90D957-0420-4F9F-B46E-78A7F7B0F39E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2809EA95-811D-4B67-9AD8-C4A1090D9C07}" type="sibTrans" cxnId="{EC90D957-0420-4F9F-B46E-78A7F7B0F39E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562882C0-AB97-4E3B-8D46-8E574B04BE56}">
      <dgm:prSet phldrT="[Text]" custT="1"/>
      <dgm:spPr>
        <a:solidFill>
          <a:schemeClr val="accent4">
            <a:lumMod val="60000"/>
            <a:lumOff val="40000"/>
          </a:schemeClr>
        </a:solidFill>
      </dgm:spPr>
      <dgm:t>
        <a:bodyPr/>
        <a:lstStyle/>
        <a:p>
          <a:r>
            <a:rPr lang="en-US" sz="1800" dirty="0" smtClean="0">
              <a:solidFill>
                <a:schemeClr val="tx1"/>
              </a:solidFill>
            </a:rPr>
            <a:t>The </a:t>
          </a:r>
          <a:r>
            <a:rPr lang="en-US" sz="18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rPr>
            <a:t>for</a:t>
          </a:r>
          <a:r>
            <a:rPr lang="en-US" sz="1800" dirty="0" smtClean="0">
              <a:solidFill>
                <a:schemeClr val="tx1"/>
              </a:solidFill>
            </a:rPr>
            <a:t> loop begins with the </a:t>
          </a:r>
          <a:r>
            <a:rPr lang="en-US" sz="18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rPr>
            <a:t>for</a:t>
          </a:r>
          <a:r>
            <a:rPr lang="en-US" sz="1800" dirty="0" smtClean="0">
              <a:solidFill>
                <a:schemeClr val="tx1"/>
              </a:solidFill>
            </a:rPr>
            <a:t> keyword, which is followed by parentheses containing three expressions, each of which are separated by a semicolon.</a:t>
          </a:r>
          <a:endParaRPr lang="en-US" sz="1800" dirty="0">
            <a:solidFill>
              <a:schemeClr val="tx1"/>
            </a:solidFill>
          </a:endParaRPr>
        </a:p>
      </dgm:t>
    </dgm:pt>
    <dgm:pt modelId="{22DAB85A-2AC9-4DDD-B986-E5A7070B9054}" type="parTrans" cxnId="{E8D95785-E9E4-4618-B268-C90282AF6172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7363CEF2-942E-416F-BE41-E1618140DA9E}" type="sibTrans" cxnId="{E8D95785-E9E4-4618-B268-C90282AF6172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FC2A7E5C-B22A-46C4-9AFD-A55CEAE725CE}">
      <dgm:prSet phldrT="[Text]" custT="1"/>
      <dgm:spPr/>
      <dgm:t>
        <a:bodyPr/>
        <a:lstStyle/>
        <a:p>
          <a:r>
            <a:rPr lang="en-US" sz="1800" dirty="0" smtClean="0">
              <a:solidFill>
                <a:schemeClr val="tx1"/>
              </a:solidFill>
            </a:rPr>
            <a:t>Unlike the </a:t>
          </a:r>
          <a:r>
            <a:rPr lang="en-US" sz="18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rPr>
            <a:t>while</a:t>
          </a:r>
          <a:r>
            <a:rPr lang="en-US" sz="1800" dirty="0" smtClean="0">
              <a:solidFill>
                <a:schemeClr val="tx1"/>
              </a:solidFill>
            </a:rPr>
            <a:t> loop, the </a:t>
          </a:r>
          <a:r>
            <a:rPr lang="en-US" sz="18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rPr>
            <a:t>for</a:t>
          </a:r>
          <a:r>
            <a:rPr lang="en-US" sz="1800" dirty="0" smtClean="0">
              <a:solidFill>
                <a:schemeClr val="tx1"/>
              </a:solidFill>
            </a:rPr>
            <a:t> loop specifies the loop control statements at the top instead in the body of the loop.</a:t>
          </a:r>
          <a:endParaRPr lang="en-US" sz="1800" dirty="0">
            <a:solidFill>
              <a:schemeClr val="tx1"/>
            </a:solidFill>
          </a:endParaRPr>
        </a:p>
      </dgm:t>
    </dgm:pt>
    <dgm:pt modelId="{D600FDB0-EB0D-494C-8ECC-EFA51A794305}" type="sibTrans" cxnId="{2E46F766-50E7-4015-83C1-FEF6484316BF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4321AB2E-56BE-4B81-A95D-78D0C600BF84}" type="parTrans" cxnId="{2E46F766-50E7-4015-83C1-FEF6484316BF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0963E2FF-361B-4B2B-B78B-7D15D6214ADA}">
      <dgm:prSet phldrT="[Text]" custT="1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en-US" sz="1800" dirty="0" smtClean="0">
              <a:solidFill>
                <a:schemeClr val="tx1"/>
              </a:solidFill>
            </a:rPr>
            <a:t>The three expressions are referred to as </a:t>
          </a:r>
          <a:r>
            <a:rPr lang="en-US" sz="1800" b="1" dirty="0" smtClean="0">
              <a:solidFill>
                <a:schemeClr val="tx1"/>
              </a:solidFill>
            </a:rPr>
            <a:t>initialization expression</a:t>
          </a:r>
          <a:r>
            <a:rPr lang="en-US" sz="1800" dirty="0" smtClean="0">
              <a:solidFill>
                <a:schemeClr val="tx1"/>
              </a:solidFill>
            </a:rPr>
            <a:t>, </a:t>
          </a:r>
          <a:r>
            <a:rPr lang="en-US" sz="1800" b="1" dirty="0" smtClean="0">
              <a:solidFill>
                <a:schemeClr val="tx1"/>
              </a:solidFill>
            </a:rPr>
            <a:t>condition</a:t>
          </a:r>
          <a:r>
            <a:rPr lang="en-US" sz="1800" dirty="0" smtClean="0">
              <a:solidFill>
                <a:schemeClr val="tx1"/>
              </a:solidFill>
            </a:rPr>
            <a:t> </a:t>
          </a:r>
          <a:r>
            <a:rPr lang="en-US" sz="1800" b="1" dirty="0" smtClean="0">
              <a:solidFill>
                <a:schemeClr val="tx1"/>
              </a:solidFill>
            </a:rPr>
            <a:t>expression</a:t>
          </a:r>
          <a:r>
            <a:rPr lang="en-US" sz="1800" dirty="0" smtClean="0">
              <a:solidFill>
                <a:schemeClr val="tx1"/>
              </a:solidFill>
            </a:rPr>
            <a:t>, and </a:t>
          </a:r>
          <a:r>
            <a:rPr lang="en-US" sz="1800" b="1" dirty="0" smtClean="0">
              <a:solidFill>
                <a:schemeClr val="tx1"/>
              </a:solidFill>
            </a:rPr>
            <a:t>increment/decrement expression</a:t>
          </a:r>
          <a:r>
            <a:rPr lang="en-US" sz="1800" dirty="0" smtClean="0">
              <a:solidFill>
                <a:schemeClr val="tx1"/>
              </a:solidFill>
            </a:rPr>
            <a:t> respectively.</a:t>
          </a:r>
          <a:endParaRPr lang="en-US" sz="1800" dirty="0">
            <a:solidFill>
              <a:schemeClr val="tx1"/>
            </a:solidFill>
          </a:endParaRPr>
        </a:p>
      </dgm:t>
    </dgm:pt>
    <dgm:pt modelId="{92545683-3EF1-40AB-95FF-E30F91F0207C}" type="parTrans" cxnId="{600071F8-4098-4955-A46F-1E416E56D4EC}">
      <dgm:prSet/>
      <dgm:spPr/>
      <dgm:t>
        <a:bodyPr/>
        <a:lstStyle/>
        <a:p>
          <a:endParaRPr lang="en-US"/>
        </a:p>
      </dgm:t>
    </dgm:pt>
    <dgm:pt modelId="{B814678B-6D8E-4C4F-9FD9-79166DE53DEB}" type="sibTrans" cxnId="{600071F8-4098-4955-A46F-1E416E56D4EC}">
      <dgm:prSet/>
      <dgm:spPr/>
      <dgm:t>
        <a:bodyPr/>
        <a:lstStyle/>
        <a:p>
          <a:endParaRPr lang="en-US"/>
        </a:p>
      </dgm:t>
    </dgm:pt>
    <dgm:pt modelId="{9FF9BD46-DE44-4B30-80ED-AC3A9E213A06}" type="pres">
      <dgm:prSet presAssocID="{D32F8FCF-EDF2-4321-B49C-D5DF3D295B52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88723AB-37EB-4EC2-B7B0-759657273835}" type="pres">
      <dgm:prSet presAssocID="{4E1CD5B7-2CF3-44AA-979B-6F420433627D}" presName="parentText" presStyleLbl="node1" presStyleIdx="0" presStyleCnt="4" custScaleY="66920" custLinFactNeighborY="-6114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877BAB3-7DBF-46AB-A039-BE8C107F0C8C}" type="pres">
      <dgm:prSet presAssocID="{2809EA95-811D-4B67-9AD8-C4A1090D9C07}" presName="spacer" presStyleCnt="0"/>
      <dgm:spPr/>
    </dgm:pt>
    <dgm:pt modelId="{0256FAD6-365E-4CAB-8266-8CECC71F7F52}" type="pres">
      <dgm:prSet presAssocID="{FC2A7E5C-B22A-46C4-9AFD-A55CEAE725CE}" presName="parentText" presStyleLbl="node1" presStyleIdx="1" presStyleCnt="4" custScaleY="66701" custLinFactNeighborY="-3911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88DBDBC-73BA-40D4-ACAA-61468FA8920B}" type="pres">
      <dgm:prSet presAssocID="{D600FDB0-EB0D-494C-8ECC-EFA51A794305}" presName="spacer" presStyleCnt="0"/>
      <dgm:spPr/>
    </dgm:pt>
    <dgm:pt modelId="{A6445519-E36D-458F-8F29-D286534B965D}" type="pres">
      <dgm:prSet presAssocID="{562882C0-AB97-4E3B-8D46-8E574B04BE56}" presName="parentText" presStyleLbl="node1" presStyleIdx="2" presStyleCnt="4" custScaleY="68091" custLinFactNeighborY="-73459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2EE26A5-691E-4C3F-B7EF-20DE69EA838D}" type="pres">
      <dgm:prSet presAssocID="{7363CEF2-942E-416F-BE41-E1618140DA9E}" presName="spacer" presStyleCnt="0"/>
      <dgm:spPr/>
    </dgm:pt>
    <dgm:pt modelId="{A021966C-DB9B-4CD9-8832-4E357850F790}" type="pres">
      <dgm:prSet presAssocID="{0963E2FF-361B-4B2B-B78B-7D15D6214ADA}" presName="parentText" presStyleLbl="node1" presStyleIdx="3" presStyleCnt="4" custScaleY="65992" custLinFactNeighborY="-8621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E46F766-50E7-4015-83C1-FEF6484316BF}" srcId="{D32F8FCF-EDF2-4321-B49C-D5DF3D295B52}" destId="{FC2A7E5C-B22A-46C4-9AFD-A55CEAE725CE}" srcOrd="1" destOrd="0" parTransId="{4321AB2E-56BE-4B81-A95D-78D0C600BF84}" sibTransId="{D600FDB0-EB0D-494C-8ECC-EFA51A794305}"/>
    <dgm:cxn modelId="{600071F8-4098-4955-A46F-1E416E56D4EC}" srcId="{D32F8FCF-EDF2-4321-B49C-D5DF3D295B52}" destId="{0963E2FF-361B-4B2B-B78B-7D15D6214ADA}" srcOrd="3" destOrd="0" parTransId="{92545683-3EF1-40AB-95FF-E30F91F0207C}" sibTransId="{B814678B-6D8E-4C4F-9FD9-79166DE53DEB}"/>
    <dgm:cxn modelId="{E8D95785-E9E4-4618-B268-C90282AF6172}" srcId="{D32F8FCF-EDF2-4321-B49C-D5DF3D295B52}" destId="{562882C0-AB97-4E3B-8D46-8E574B04BE56}" srcOrd="2" destOrd="0" parTransId="{22DAB85A-2AC9-4DDD-B986-E5A7070B9054}" sibTransId="{7363CEF2-942E-416F-BE41-E1618140DA9E}"/>
    <dgm:cxn modelId="{EC90D957-0420-4F9F-B46E-78A7F7B0F39E}" srcId="{D32F8FCF-EDF2-4321-B49C-D5DF3D295B52}" destId="{4E1CD5B7-2CF3-44AA-979B-6F420433627D}" srcOrd="0" destOrd="0" parTransId="{FBC00986-3EA4-4861-B52A-BDA881DCC91F}" sibTransId="{2809EA95-811D-4B67-9AD8-C4A1090D9C07}"/>
    <dgm:cxn modelId="{090FB357-6EE7-4D1D-86E6-CC9A9E5DDC45}" type="presOf" srcId="{4E1CD5B7-2CF3-44AA-979B-6F420433627D}" destId="{388723AB-37EB-4EC2-B7B0-759657273835}" srcOrd="0" destOrd="0" presId="urn:microsoft.com/office/officeart/2005/8/layout/vList2"/>
    <dgm:cxn modelId="{B3B86777-F006-4A3E-9D7F-5256BA923BCF}" type="presOf" srcId="{D32F8FCF-EDF2-4321-B49C-D5DF3D295B52}" destId="{9FF9BD46-DE44-4B30-80ED-AC3A9E213A06}" srcOrd="0" destOrd="0" presId="urn:microsoft.com/office/officeart/2005/8/layout/vList2"/>
    <dgm:cxn modelId="{1DC7FC44-CDA2-4259-BE6A-9332F652CD49}" type="presOf" srcId="{FC2A7E5C-B22A-46C4-9AFD-A55CEAE725CE}" destId="{0256FAD6-365E-4CAB-8266-8CECC71F7F52}" srcOrd="0" destOrd="0" presId="urn:microsoft.com/office/officeart/2005/8/layout/vList2"/>
    <dgm:cxn modelId="{CE534CF6-9251-44CE-B5F0-0B61ABB8D9FF}" type="presOf" srcId="{562882C0-AB97-4E3B-8D46-8E574B04BE56}" destId="{A6445519-E36D-458F-8F29-D286534B965D}" srcOrd="0" destOrd="0" presId="urn:microsoft.com/office/officeart/2005/8/layout/vList2"/>
    <dgm:cxn modelId="{34BDB1FA-ADF7-4E27-B27E-0467567FEE59}" type="presOf" srcId="{0963E2FF-361B-4B2B-B78B-7D15D6214ADA}" destId="{A021966C-DB9B-4CD9-8832-4E357850F790}" srcOrd="0" destOrd="0" presId="urn:microsoft.com/office/officeart/2005/8/layout/vList2"/>
    <dgm:cxn modelId="{6B60F573-3435-4E25-AC17-346BE83F82B8}" type="presParOf" srcId="{9FF9BD46-DE44-4B30-80ED-AC3A9E213A06}" destId="{388723AB-37EB-4EC2-B7B0-759657273835}" srcOrd="0" destOrd="0" presId="urn:microsoft.com/office/officeart/2005/8/layout/vList2"/>
    <dgm:cxn modelId="{7D833F62-C2C2-42EE-B34E-3B481F56CDC2}" type="presParOf" srcId="{9FF9BD46-DE44-4B30-80ED-AC3A9E213A06}" destId="{D877BAB3-7DBF-46AB-A039-BE8C107F0C8C}" srcOrd="1" destOrd="0" presId="urn:microsoft.com/office/officeart/2005/8/layout/vList2"/>
    <dgm:cxn modelId="{406698A4-1A23-4FCC-A35B-444AA62B85D2}" type="presParOf" srcId="{9FF9BD46-DE44-4B30-80ED-AC3A9E213A06}" destId="{0256FAD6-365E-4CAB-8266-8CECC71F7F52}" srcOrd="2" destOrd="0" presId="urn:microsoft.com/office/officeart/2005/8/layout/vList2"/>
    <dgm:cxn modelId="{E82C13DE-029A-48D5-A743-E64800C460A8}" type="presParOf" srcId="{9FF9BD46-DE44-4B30-80ED-AC3A9E213A06}" destId="{C88DBDBC-73BA-40D4-ACAA-61468FA8920B}" srcOrd="3" destOrd="0" presId="urn:microsoft.com/office/officeart/2005/8/layout/vList2"/>
    <dgm:cxn modelId="{B0B25302-4FA1-4E8B-968A-F57234C55F99}" type="presParOf" srcId="{9FF9BD46-DE44-4B30-80ED-AC3A9E213A06}" destId="{A6445519-E36D-458F-8F29-D286534B965D}" srcOrd="4" destOrd="0" presId="urn:microsoft.com/office/officeart/2005/8/layout/vList2"/>
    <dgm:cxn modelId="{DD699873-2B1F-414F-B5C8-B20C0DCAA344}" type="presParOf" srcId="{9FF9BD46-DE44-4B30-80ED-AC3A9E213A06}" destId="{A2EE26A5-691E-4C3F-B7EF-20DE69EA838D}" srcOrd="5" destOrd="0" presId="urn:microsoft.com/office/officeart/2005/8/layout/vList2"/>
    <dgm:cxn modelId="{3CF9D74E-5E6B-45AC-A8F5-8C5BD97C572D}" type="presParOf" srcId="{9FF9BD46-DE44-4B30-80ED-AC3A9E213A06}" destId="{A021966C-DB9B-4CD9-8832-4E357850F790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32F8FCF-EDF2-4321-B49C-D5DF3D295B52}" type="doc">
      <dgm:prSet loTypeId="urn:microsoft.com/office/officeart/2005/8/layout/vList2" loCatId="list" qsTypeId="urn:microsoft.com/office/officeart/2005/8/quickstyle/simple1" qsCatId="simple" csTypeId="urn:microsoft.com/office/officeart/2005/8/colors/colorful1#3" csCatId="colorful" phldr="1"/>
      <dgm:spPr/>
      <dgm:t>
        <a:bodyPr/>
        <a:lstStyle/>
        <a:p>
          <a:endParaRPr lang="en-US"/>
        </a:p>
      </dgm:t>
    </dgm:pt>
    <dgm:pt modelId="{4E1CD5B7-2CF3-44AA-979B-6F420433627D}">
      <dgm:prSet phldrT="[Text]" custT="1"/>
      <dgm:spPr>
        <a:solidFill>
          <a:schemeClr val="accent2">
            <a:lumMod val="60000"/>
            <a:lumOff val="40000"/>
          </a:schemeClr>
        </a:solidFill>
      </dgm:spPr>
      <dgm:t>
        <a:bodyPr/>
        <a:lstStyle/>
        <a:p>
          <a:r>
            <a:rPr lang="en-US" sz="1800" dirty="0" smtClean="0">
              <a:solidFill>
                <a:schemeClr val="tx1"/>
              </a:solidFill>
            </a:rPr>
            <a:t>The do-while loop is similar to the while loop. This is because both the do-while and while loops execute until the condition becomes false.</a:t>
          </a:r>
          <a:endParaRPr lang="en-US" sz="1800" dirty="0">
            <a:solidFill>
              <a:schemeClr val="tx1"/>
            </a:solidFill>
          </a:endParaRPr>
        </a:p>
      </dgm:t>
    </dgm:pt>
    <dgm:pt modelId="{FBC00986-3EA4-4861-B52A-BDA881DCC91F}" type="parTrans" cxnId="{EC90D957-0420-4F9F-B46E-78A7F7B0F39E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2809EA95-811D-4B67-9AD8-C4A1090D9C07}" type="sibTrans" cxnId="{EC90D957-0420-4F9F-B46E-78A7F7B0F39E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562882C0-AB97-4E3B-8D46-8E574B04BE56}">
      <dgm:prSet phldrT="[Text]" custT="1"/>
      <dgm:spPr>
        <a:solidFill>
          <a:schemeClr val="accent4">
            <a:lumMod val="60000"/>
            <a:lumOff val="40000"/>
          </a:schemeClr>
        </a:solidFill>
      </dgm:spPr>
      <dgm:t>
        <a:bodyPr/>
        <a:lstStyle/>
        <a:p>
          <a:r>
            <a:rPr lang="en-US" sz="1800" dirty="0" smtClean="0">
              <a:solidFill>
                <a:schemeClr val="tx1"/>
              </a:solidFill>
            </a:rPr>
            <a:t>The do-while loop starts with the do keyword and is followed by a block of statements.</a:t>
          </a:r>
          <a:endParaRPr lang="en-US" sz="1800" dirty="0">
            <a:solidFill>
              <a:schemeClr val="tx1"/>
            </a:solidFill>
          </a:endParaRPr>
        </a:p>
      </dgm:t>
    </dgm:pt>
    <dgm:pt modelId="{22DAB85A-2AC9-4DDD-B986-E5A7070B9054}" type="parTrans" cxnId="{E8D95785-E9E4-4618-B268-C90282AF6172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7363CEF2-942E-416F-BE41-E1618140DA9E}" type="sibTrans" cxnId="{E8D95785-E9E4-4618-B268-C90282AF6172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FC2A7E5C-B22A-46C4-9AFD-A55CEAE725CE}">
      <dgm:prSet phldrT="[Text]" custT="1"/>
      <dgm:spPr/>
      <dgm:t>
        <a:bodyPr/>
        <a:lstStyle/>
        <a:p>
          <a:r>
            <a:rPr lang="en-US" sz="1800" dirty="0" smtClean="0">
              <a:solidFill>
                <a:schemeClr val="tx1"/>
              </a:solidFill>
            </a:rPr>
            <a:t>However, the do-while loop differs by executing the body of the loop at least once before evaluating the condition even if the condition is false.</a:t>
          </a:r>
          <a:endParaRPr lang="en-US" sz="1800" dirty="0">
            <a:solidFill>
              <a:schemeClr val="tx1"/>
            </a:solidFill>
          </a:endParaRPr>
        </a:p>
      </dgm:t>
    </dgm:pt>
    <dgm:pt modelId="{D600FDB0-EB0D-494C-8ECC-EFA51A794305}" type="sibTrans" cxnId="{2E46F766-50E7-4015-83C1-FEF6484316BF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4321AB2E-56BE-4B81-A95D-78D0C600BF84}" type="parTrans" cxnId="{2E46F766-50E7-4015-83C1-FEF6484316BF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0963E2FF-361B-4B2B-B78B-7D15D6214ADA}">
      <dgm:prSet phldrT="[Text]" custT="1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en-US" sz="1800" dirty="0" smtClean="0">
              <a:solidFill>
                <a:schemeClr val="tx1"/>
              </a:solidFill>
            </a:rPr>
            <a:t>At the end of the block, the while keyword is specified that is followed by parentheses containing the condition.</a:t>
          </a:r>
          <a:endParaRPr lang="en-US" sz="1800" dirty="0">
            <a:solidFill>
              <a:schemeClr val="tx1"/>
            </a:solidFill>
          </a:endParaRPr>
        </a:p>
      </dgm:t>
    </dgm:pt>
    <dgm:pt modelId="{92545683-3EF1-40AB-95FF-E30F91F0207C}" type="parTrans" cxnId="{600071F8-4098-4955-A46F-1E416E56D4EC}">
      <dgm:prSet/>
      <dgm:spPr/>
      <dgm:t>
        <a:bodyPr/>
        <a:lstStyle/>
        <a:p>
          <a:endParaRPr lang="en-US"/>
        </a:p>
      </dgm:t>
    </dgm:pt>
    <dgm:pt modelId="{B814678B-6D8E-4C4F-9FD9-79166DE53DEB}" type="sibTrans" cxnId="{600071F8-4098-4955-A46F-1E416E56D4EC}">
      <dgm:prSet/>
      <dgm:spPr/>
      <dgm:t>
        <a:bodyPr/>
        <a:lstStyle/>
        <a:p>
          <a:endParaRPr lang="en-US"/>
        </a:p>
      </dgm:t>
    </dgm:pt>
    <dgm:pt modelId="{839E5CC6-B07F-4EF3-8687-F186D0600208}">
      <dgm:prSet phldrT="[Text]" custT="1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sz="1800" dirty="0" smtClean="0">
              <a:solidFill>
                <a:schemeClr val="tx1"/>
              </a:solidFill>
            </a:rPr>
            <a:t>When the condition returns false, the block of statements after the do keyword are ignored and the next statement following the while statement is executed.</a:t>
          </a:r>
          <a:endParaRPr lang="en-US" sz="1800" dirty="0">
            <a:solidFill>
              <a:schemeClr val="tx1"/>
            </a:solidFill>
          </a:endParaRPr>
        </a:p>
      </dgm:t>
    </dgm:pt>
    <dgm:pt modelId="{57E42ADE-CE2E-4884-A649-031356C7E121}" type="parTrans" cxnId="{A1C43733-6A48-4A08-9F90-33D9CADC0C4F}">
      <dgm:prSet/>
      <dgm:spPr/>
      <dgm:t>
        <a:bodyPr/>
        <a:lstStyle/>
        <a:p>
          <a:endParaRPr lang="en-US"/>
        </a:p>
      </dgm:t>
    </dgm:pt>
    <dgm:pt modelId="{524A151B-2CAA-4B8D-9104-1265EC22B12E}" type="sibTrans" cxnId="{A1C43733-6A48-4A08-9F90-33D9CADC0C4F}">
      <dgm:prSet/>
      <dgm:spPr/>
      <dgm:t>
        <a:bodyPr/>
        <a:lstStyle/>
        <a:p>
          <a:endParaRPr lang="en-US"/>
        </a:p>
      </dgm:t>
    </dgm:pt>
    <dgm:pt modelId="{9FF9BD46-DE44-4B30-80ED-AC3A9E213A06}" type="pres">
      <dgm:prSet presAssocID="{D32F8FCF-EDF2-4321-B49C-D5DF3D295B52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88723AB-37EB-4EC2-B7B0-759657273835}" type="pres">
      <dgm:prSet presAssocID="{4E1CD5B7-2CF3-44AA-979B-6F420433627D}" presName="parentText" presStyleLbl="node1" presStyleIdx="0" presStyleCnt="5" custScaleY="66920" custLinFactNeighborY="-6114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877BAB3-7DBF-46AB-A039-BE8C107F0C8C}" type="pres">
      <dgm:prSet presAssocID="{2809EA95-811D-4B67-9AD8-C4A1090D9C07}" presName="spacer" presStyleCnt="0"/>
      <dgm:spPr/>
    </dgm:pt>
    <dgm:pt modelId="{0256FAD6-365E-4CAB-8266-8CECC71F7F52}" type="pres">
      <dgm:prSet presAssocID="{FC2A7E5C-B22A-46C4-9AFD-A55CEAE725CE}" presName="parentText" presStyleLbl="node1" presStyleIdx="1" presStyleCnt="5" custScaleY="66701" custLinFactNeighborY="-5767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88DBDBC-73BA-40D4-ACAA-61468FA8920B}" type="pres">
      <dgm:prSet presAssocID="{D600FDB0-EB0D-494C-8ECC-EFA51A794305}" presName="spacer" presStyleCnt="0"/>
      <dgm:spPr/>
    </dgm:pt>
    <dgm:pt modelId="{A6445519-E36D-458F-8F29-D286534B965D}" type="pres">
      <dgm:prSet presAssocID="{562882C0-AB97-4E3B-8D46-8E574B04BE56}" presName="parentText" presStyleLbl="node1" presStyleIdx="2" presStyleCnt="5" custScaleY="68091" custLinFactNeighborY="-6206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2EE26A5-691E-4C3F-B7EF-20DE69EA838D}" type="pres">
      <dgm:prSet presAssocID="{7363CEF2-942E-416F-BE41-E1618140DA9E}" presName="spacer" presStyleCnt="0"/>
      <dgm:spPr/>
    </dgm:pt>
    <dgm:pt modelId="{A021966C-DB9B-4CD9-8832-4E357850F790}" type="pres">
      <dgm:prSet presAssocID="{0963E2FF-361B-4B2B-B78B-7D15D6214ADA}" presName="parentText" presStyleLbl="node1" presStyleIdx="3" presStyleCnt="5" custScaleY="65992" custLinFactNeighborY="-3478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51927D3-1975-4192-9DA8-559BF634AAA0}" type="pres">
      <dgm:prSet presAssocID="{B814678B-6D8E-4C4F-9FD9-79166DE53DEB}" presName="spacer" presStyleCnt="0"/>
      <dgm:spPr/>
    </dgm:pt>
    <dgm:pt modelId="{5C8202B1-6486-43D1-B622-1443415E07F1}" type="pres">
      <dgm:prSet presAssocID="{839E5CC6-B07F-4EF3-8687-F186D0600208}" presName="parentText" presStyleLbl="node1" presStyleIdx="4" presStyleCnt="5" custScaleY="6811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5C29A27-1BC6-4667-9F63-1B45D6C0DFA4}" type="presOf" srcId="{4E1CD5B7-2CF3-44AA-979B-6F420433627D}" destId="{388723AB-37EB-4EC2-B7B0-759657273835}" srcOrd="0" destOrd="0" presId="urn:microsoft.com/office/officeart/2005/8/layout/vList2"/>
    <dgm:cxn modelId="{2E46F766-50E7-4015-83C1-FEF6484316BF}" srcId="{D32F8FCF-EDF2-4321-B49C-D5DF3D295B52}" destId="{FC2A7E5C-B22A-46C4-9AFD-A55CEAE725CE}" srcOrd="1" destOrd="0" parTransId="{4321AB2E-56BE-4B81-A95D-78D0C600BF84}" sibTransId="{D600FDB0-EB0D-494C-8ECC-EFA51A794305}"/>
    <dgm:cxn modelId="{A1C43733-6A48-4A08-9F90-33D9CADC0C4F}" srcId="{D32F8FCF-EDF2-4321-B49C-D5DF3D295B52}" destId="{839E5CC6-B07F-4EF3-8687-F186D0600208}" srcOrd="4" destOrd="0" parTransId="{57E42ADE-CE2E-4884-A649-031356C7E121}" sibTransId="{524A151B-2CAA-4B8D-9104-1265EC22B12E}"/>
    <dgm:cxn modelId="{C45CB693-90DC-4A2F-8023-E3F4580CBAFA}" type="presOf" srcId="{562882C0-AB97-4E3B-8D46-8E574B04BE56}" destId="{A6445519-E36D-458F-8F29-D286534B965D}" srcOrd="0" destOrd="0" presId="urn:microsoft.com/office/officeart/2005/8/layout/vList2"/>
    <dgm:cxn modelId="{600071F8-4098-4955-A46F-1E416E56D4EC}" srcId="{D32F8FCF-EDF2-4321-B49C-D5DF3D295B52}" destId="{0963E2FF-361B-4B2B-B78B-7D15D6214ADA}" srcOrd="3" destOrd="0" parTransId="{92545683-3EF1-40AB-95FF-E30F91F0207C}" sibTransId="{B814678B-6D8E-4C4F-9FD9-79166DE53DEB}"/>
    <dgm:cxn modelId="{E8D95785-E9E4-4618-B268-C90282AF6172}" srcId="{D32F8FCF-EDF2-4321-B49C-D5DF3D295B52}" destId="{562882C0-AB97-4E3B-8D46-8E574B04BE56}" srcOrd="2" destOrd="0" parTransId="{22DAB85A-2AC9-4DDD-B986-E5A7070B9054}" sibTransId="{7363CEF2-942E-416F-BE41-E1618140DA9E}"/>
    <dgm:cxn modelId="{E101A634-F13C-44B6-8DC3-D36129DE4CE9}" type="presOf" srcId="{0963E2FF-361B-4B2B-B78B-7D15D6214ADA}" destId="{A021966C-DB9B-4CD9-8832-4E357850F790}" srcOrd="0" destOrd="0" presId="urn:microsoft.com/office/officeart/2005/8/layout/vList2"/>
    <dgm:cxn modelId="{EC90D957-0420-4F9F-B46E-78A7F7B0F39E}" srcId="{D32F8FCF-EDF2-4321-B49C-D5DF3D295B52}" destId="{4E1CD5B7-2CF3-44AA-979B-6F420433627D}" srcOrd="0" destOrd="0" parTransId="{FBC00986-3EA4-4861-B52A-BDA881DCC91F}" sibTransId="{2809EA95-811D-4B67-9AD8-C4A1090D9C07}"/>
    <dgm:cxn modelId="{F709D3F3-EB13-41F9-864D-61DC0DB10151}" type="presOf" srcId="{839E5CC6-B07F-4EF3-8687-F186D0600208}" destId="{5C8202B1-6486-43D1-B622-1443415E07F1}" srcOrd="0" destOrd="0" presId="urn:microsoft.com/office/officeart/2005/8/layout/vList2"/>
    <dgm:cxn modelId="{0425C037-1F7E-42CC-A03D-4472E19B46DE}" type="presOf" srcId="{D32F8FCF-EDF2-4321-B49C-D5DF3D295B52}" destId="{9FF9BD46-DE44-4B30-80ED-AC3A9E213A06}" srcOrd="0" destOrd="0" presId="urn:microsoft.com/office/officeart/2005/8/layout/vList2"/>
    <dgm:cxn modelId="{C36BE47D-8FB7-464F-8942-CF712275DF47}" type="presOf" srcId="{FC2A7E5C-B22A-46C4-9AFD-A55CEAE725CE}" destId="{0256FAD6-365E-4CAB-8266-8CECC71F7F52}" srcOrd="0" destOrd="0" presId="urn:microsoft.com/office/officeart/2005/8/layout/vList2"/>
    <dgm:cxn modelId="{2F08589B-F881-452B-9DCD-645A61AEDEDF}" type="presParOf" srcId="{9FF9BD46-DE44-4B30-80ED-AC3A9E213A06}" destId="{388723AB-37EB-4EC2-B7B0-759657273835}" srcOrd="0" destOrd="0" presId="urn:microsoft.com/office/officeart/2005/8/layout/vList2"/>
    <dgm:cxn modelId="{CAE74CF8-2737-4EAD-89D7-42B5E4D5C312}" type="presParOf" srcId="{9FF9BD46-DE44-4B30-80ED-AC3A9E213A06}" destId="{D877BAB3-7DBF-46AB-A039-BE8C107F0C8C}" srcOrd="1" destOrd="0" presId="urn:microsoft.com/office/officeart/2005/8/layout/vList2"/>
    <dgm:cxn modelId="{AEFD63C8-0ED6-48D7-9210-5EFF14556E22}" type="presParOf" srcId="{9FF9BD46-DE44-4B30-80ED-AC3A9E213A06}" destId="{0256FAD6-365E-4CAB-8266-8CECC71F7F52}" srcOrd="2" destOrd="0" presId="urn:microsoft.com/office/officeart/2005/8/layout/vList2"/>
    <dgm:cxn modelId="{AA7849A0-1A34-49CC-AF7F-F22190E5E559}" type="presParOf" srcId="{9FF9BD46-DE44-4B30-80ED-AC3A9E213A06}" destId="{C88DBDBC-73BA-40D4-ACAA-61468FA8920B}" srcOrd="3" destOrd="0" presId="urn:microsoft.com/office/officeart/2005/8/layout/vList2"/>
    <dgm:cxn modelId="{6530C047-C6C9-4C93-B1F1-39225E862C5E}" type="presParOf" srcId="{9FF9BD46-DE44-4B30-80ED-AC3A9E213A06}" destId="{A6445519-E36D-458F-8F29-D286534B965D}" srcOrd="4" destOrd="0" presId="urn:microsoft.com/office/officeart/2005/8/layout/vList2"/>
    <dgm:cxn modelId="{EF06890F-9021-494A-A0DE-820EFA241505}" type="presParOf" srcId="{9FF9BD46-DE44-4B30-80ED-AC3A9E213A06}" destId="{A2EE26A5-691E-4C3F-B7EF-20DE69EA838D}" srcOrd="5" destOrd="0" presId="urn:microsoft.com/office/officeart/2005/8/layout/vList2"/>
    <dgm:cxn modelId="{B1B98493-9C0B-463A-AA04-24A5EDBC772E}" type="presParOf" srcId="{9FF9BD46-DE44-4B30-80ED-AC3A9E213A06}" destId="{A021966C-DB9B-4CD9-8832-4E357850F790}" srcOrd="6" destOrd="0" presId="urn:microsoft.com/office/officeart/2005/8/layout/vList2"/>
    <dgm:cxn modelId="{C7879B02-225D-4C32-BFAF-EF8F0C9752E2}" type="presParOf" srcId="{9FF9BD46-DE44-4B30-80ED-AC3A9E213A06}" destId="{D51927D3-1975-4192-9DA8-559BF634AAA0}" srcOrd="7" destOrd="0" presId="urn:microsoft.com/office/officeart/2005/8/layout/vList2"/>
    <dgm:cxn modelId="{DF1B7AEE-0733-488E-AFED-FBB0718434F9}" type="presParOf" srcId="{9FF9BD46-DE44-4B30-80ED-AC3A9E213A06}" destId="{5C8202B1-6486-43D1-B622-1443415E07F1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32F8FCF-EDF2-4321-B49C-D5DF3D295B52}" type="doc">
      <dgm:prSet loTypeId="urn:microsoft.com/office/officeart/2005/8/layout/vList2" loCatId="list" qsTypeId="urn:microsoft.com/office/officeart/2005/8/quickstyle/simple1" qsCatId="simple" csTypeId="urn:microsoft.com/office/officeart/2005/8/colors/colorful1#3" csCatId="colorful" phldr="1"/>
      <dgm:spPr/>
      <dgm:t>
        <a:bodyPr/>
        <a:lstStyle/>
        <a:p>
          <a:endParaRPr lang="en-US"/>
        </a:p>
      </dgm:t>
    </dgm:pt>
    <dgm:pt modelId="{4E1CD5B7-2CF3-44AA-979B-6F420433627D}">
      <dgm:prSet phldrT="[Text]" custT="1"/>
      <dgm:spPr>
        <a:solidFill>
          <a:schemeClr val="accent2">
            <a:lumMod val="60000"/>
            <a:lumOff val="40000"/>
          </a:schemeClr>
        </a:solidFill>
      </dgm:spPr>
      <dgm:t>
        <a:bodyPr/>
        <a:lstStyle/>
        <a:p>
          <a:r>
            <a:rPr lang="en-US" sz="1800" dirty="0" smtClean="0">
              <a:solidFill>
                <a:schemeClr val="tx1"/>
              </a:solidFill>
            </a:rPr>
            <a:t>The </a:t>
          </a:r>
          <a:r>
            <a:rPr lang="en-US" sz="18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rPr>
            <a:t>break</a:t>
          </a:r>
          <a:r>
            <a:rPr lang="en-US" sz="1800" dirty="0" smtClean="0">
              <a:solidFill>
                <a:schemeClr val="tx1"/>
              </a:solidFill>
            </a:rPr>
            <a:t> statement can be used with decision-making such as </a:t>
          </a:r>
          <a:r>
            <a:rPr lang="en-US" sz="18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rPr>
            <a:t>switch-case </a:t>
          </a:r>
          <a:r>
            <a:rPr lang="en-US" sz="1800" dirty="0" smtClean="0">
              <a:solidFill>
                <a:schemeClr val="tx1"/>
              </a:solidFill>
            </a:rPr>
            <a:t>and loop constructs such as </a:t>
          </a:r>
          <a:r>
            <a:rPr lang="en-US" sz="18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rPr>
            <a:t>for</a:t>
          </a:r>
          <a:r>
            <a:rPr lang="en-US" sz="1800" dirty="0" smtClean="0">
              <a:solidFill>
                <a:schemeClr val="tx1"/>
              </a:solidFill>
            </a:rPr>
            <a:t> and </a:t>
          </a:r>
          <a:r>
            <a:rPr lang="en-US" sz="18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rPr>
            <a:t>while</a:t>
          </a:r>
          <a:r>
            <a:rPr lang="en-US" sz="1800" dirty="0" smtClean="0">
              <a:solidFill>
                <a:schemeClr val="tx1"/>
              </a:solidFill>
            </a:rPr>
            <a:t> loops.</a:t>
          </a:r>
          <a:endParaRPr lang="en-US" sz="1800" dirty="0">
            <a:solidFill>
              <a:schemeClr val="tx1"/>
            </a:solidFill>
          </a:endParaRPr>
        </a:p>
      </dgm:t>
    </dgm:pt>
    <dgm:pt modelId="{FBC00986-3EA4-4861-B52A-BDA881DCC91F}" type="parTrans" cxnId="{EC90D957-0420-4F9F-B46E-78A7F7B0F39E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2809EA95-811D-4B67-9AD8-C4A1090D9C07}" type="sibTrans" cxnId="{EC90D957-0420-4F9F-B46E-78A7F7B0F39E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562882C0-AB97-4E3B-8D46-8E574B04BE56}">
      <dgm:prSet phldrT="[Text]" custT="1"/>
      <dgm:spPr>
        <a:solidFill>
          <a:schemeClr val="accent4">
            <a:lumMod val="60000"/>
            <a:lumOff val="40000"/>
          </a:schemeClr>
        </a:solidFill>
      </dgm:spPr>
      <dgm:t>
        <a:bodyPr/>
        <a:lstStyle/>
        <a:p>
          <a:r>
            <a:rPr lang="en-US" sz="1800" dirty="0" smtClean="0">
              <a:solidFill>
                <a:schemeClr val="tx1"/>
              </a:solidFill>
            </a:rPr>
            <a:t>The control is then passed to the next statement immediately after the loop.</a:t>
          </a:r>
          <a:endParaRPr lang="en-US" sz="1800" dirty="0">
            <a:solidFill>
              <a:schemeClr val="tx1"/>
            </a:solidFill>
          </a:endParaRPr>
        </a:p>
      </dgm:t>
    </dgm:pt>
    <dgm:pt modelId="{22DAB85A-2AC9-4DDD-B986-E5A7070B9054}" type="parTrans" cxnId="{E8D95785-E9E4-4618-B268-C90282AF6172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7363CEF2-942E-416F-BE41-E1618140DA9E}" type="sibTrans" cxnId="{E8D95785-E9E4-4618-B268-C90282AF6172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FC2A7E5C-B22A-46C4-9AFD-A55CEAE725CE}">
      <dgm:prSet phldrT="[Text]" custT="1"/>
      <dgm:spPr/>
      <dgm:t>
        <a:bodyPr/>
        <a:lstStyle/>
        <a:p>
          <a:r>
            <a:rPr lang="en-US" sz="1800" dirty="0" smtClean="0">
              <a:solidFill>
                <a:schemeClr val="tx1"/>
              </a:solidFill>
            </a:rPr>
            <a:t>The </a:t>
          </a:r>
          <a:r>
            <a:rPr lang="en-US" sz="18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rPr>
            <a:t>break</a:t>
          </a:r>
          <a:r>
            <a:rPr lang="en-US" sz="1800" dirty="0" smtClean="0">
              <a:solidFill>
                <a:schemeClr val="tx1"/>
              </a:solidFill>
            </a:rPr>
            <a:t> statement is denoted by using the </a:t>
          </a:r>
          <a:r>
            <a:rPr lang="en-US" sz="18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rPr>
            <a:t>break</a:t>
          </a:r>
          <a:r>
            <a:rPr lang="en-US" sz="1800" dirty="0" smtClean="0">
              <a:solidFill>
                <a:schemeClr val="tx1"/>
              </a:solidFill>
            </a:rPr>
            <a:t> keyword. It is used to exit the loop without evaluating the specified condition.</a:t>
          </a:r>
          <a:endParaRPr lang="en-US" sz="1800" dirty="0">
            <a:solidFill>
              <a:schemeClr val="tx1"/>
            </a:solidFill>
          </a:endParaRPr>
        </a:p>
      </dgm:t>
    </dgm:pt>
    <dgm:pt modelId="{D600FDB0-EB0D-494C-8ECC-EFA51A794305}" type="sibTrans" cxnId="{2E46F766-50E7-4015-83C1-FEF6484316BF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4321AB2E-56BE-4B81-A95D-78D0C600BF84}" type="parTrans" cxnId="{2E46F766-50E7-4015-83C1-FEF6484316BF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9FF9BD46-DE44-4B30-80ED-AC3A9E213A06}" type="pres">
      <dgm:prSet presAssocID="{D32F8FCF-EDF2-4321-B49C-D5DF3D295B52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88723AB-37EB-4EC2-B7B0-759657273835}" type="pres">
      <dgm:prSet presAssocID="{4E1CD5B7-2CF3-44AA-979B-6F420433627D}" presName="parentText" presStyleLbl="node1" presStyleIdx="0" presStyleCnt="3" custScaleY="66920" custLinFactNeighborY="-6114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877BAB3-7DBF-46AB-A039-BE8C107F0C8C}" type="pres">
      <dgm:prSet presAssocID="{2809EA95-811D-4B67-9AD8-C4A1090D9C07}" presName="spacer" presStyleCnt="0"/>
      <dgm:spPr/>
    </dgm:pt>
    <dgm:pt modelId="{0256FAD6-365E-4CAB-8266-8CECC71F7F52}" type="pres">
      <dgm:prSet presAssocID="{FC2A7E5C-B22A-46C4-9AFD-A55CEAE725CE}" presName="parentText" presStyleLbl="node1" presStyleIdx="1" presStyleCnt="3" custScaleY="66701" custLinFactNeighborY="-3911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88DBDBC-73BA-40D4-ACAA-61468FA8920B}" type="pres">
      <dgm:prSet presAssocID="{D600FDB0-EB0D-494C-8ECC-EFA51A794305}" presName="spacer" presStyleCnt="0"/>
      <dgm:spPr/>
    </dgm:pt>
    <dgm:pt modelId="{A6445519-E36D-458F-8F29-D286534B965D}" type="pres">
      <dgm:prSet presAssocID="{562882C0-AB97-4E3B-8D46-8E574B04BE56}" presName="parentText" presStyleLbl="node1" presStyleIdx="2" presStyleCnt="3" custScaleY="68091" custLinFactNeighborY="-73459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E46F766-50E7-4015-83C1-FEF6484316BF}" srcId="{D32F8FCF-EDF2-4321-B49C-D5DF3D295B52}" destId="{FC2A7E5C-B22A-46C4-9AFD-A55CEAE725CE}" srcOrd="1" destOrd="0" parTransId="{4321AB2E-56BE-4B81-A95D-78D0C600BF84}" sibTransId="{D600FDB0-EB0D-494C-8ECC-EFA51A794305}"/>
    <dgm:cxn modelId="{5ED619B3-A982-47BC-B691-139DA7E41429}" type="presOf" srcId="{562882C0-AB97-4E3B-8D46-8E574B04BE56}" destId="{A6445519-E36D-458F-8F29-D286534B965D}" srcOrd="0" destOrd="0" presId="urn:microsoft.com/office/officeart/2005/8/layout/vList2"/>
    <dgm:cxn modelId="{1F9723EA-F0C8-454E-A8DF-313CA5282679}" type="presOf" srcId="{4E1CD5B7-2CF3-44AA-979B-6F420433627D}" destId="{388723AB-37EB-4EC2-B7B0-759657273835}" srcOrd="0" destOrd="0" presId="urn:microsoft.com/office/officeart/2005/8/layout/vList2"/>
    <dgm:cxn modelId="{F8241AB3-39FD-407B-BB14-4BE286F8ED0F}" type="presOf" srcId="{D32F8FCF-EDF2-4321-B49C-D5DF3D295B52}" destId="{9FF9BD46-DE44-4B30-80ED-AC3A9E213A06}" srcOrd="0" destOrd="0" presId="urn:microsoft.com/office/officeart/2005/8/layout/vList2"/>
    <dgm:cxn modelId="{E8D95785-E9E4-4618-B268-C90282AF6172}" srcId="{D32F8FCF-EDF2-4321-B49C-D5DF3D295B52}" destId="{562882C0-AB97-4E3B-8D46-8E574B04BE56}" srcOrd="2" destOrd="0" parTransId="{22DAB85A-2AC9-4DDD-B986-E5A7070B9054}" sibTransId="{7363CEF2-942E-416F-BE41-E1618140DA9E}"/>
    <dgm:cxn modelId="{BD6C4929-ECCE-4412-A380-FD369BAA6EFD}" type="presOf" srcId="{FC2A7E5C-B22A-46C4-9AFD-A55CEAE725CE}" destId="{0256FAD6-365E-4CAB-8266-8CECC71F7F52}" srcOrd="0" destOrd="0" presId="urn:microsoft.com/office/officeart/2005/8/layout/vList2"/>
    <dgm:cxn modelId="{EC90D957-0420-4F9F-B46E-78A7F7B0F39E}" srcId="{D32F8FCF-EDF2-4321-B49C-D5DF3D295B52}" destId="{4E1CD5B7-2CF3-44AA-979B-6F420433627D}" srcOrd="0" destOrd="0" parTransId="{FBC00986-3EA4-4861-B52A-BDA881DCC91F}" sibTransId="{2809EA95-811D-4B67-9AD8-C4A1090D9C07}"/>
    <dgm:cxn modelId="{CAF44926-C265-4713-9727-AF745B235AAF}" type="presParOf" srcId="{9FF9BD46-DE44-4B30-80ED-AC3A9E213A06}" destId="{388723AB-37EB-4EC2-B7B0-759657273835}" srcOrd="0" destOrd="0" presId="urn:microsoft.com/office/officeart/2005/8/layout/vList2"/>
    <dgm:cxn modelId="{A1BA6394-63F2-4832-9A92-72CD0E6CFA21}" type="presParOf" srcId="{9FF9BD46-DE44-4B30-80ED-AC3A9E213A06}" destId="{D877BAB3-7DBF-46AB-A039-BE8C107F0C8C}" srcOrd="1" destOrd="0" presId="urn:microsoft.com/office/officeart/2005/8/layout/vList2"/>
    <dgm:cxn modelId="{B5D70707-C473-4A93-850D-267894353E89}" type="presParOf" srcId="{9FF9BD46-DE44-4B30-80ED-AC3A9E213A06}" destId="{0256FAD6-365E-4CAB-8266-8CECC71F7F52}" srcOrd="2" destOrd="0" presId="urn:microsoft.com/office/officeart/2005/8/layout/vList2"/>
    <dgm:cxn modelId="{35D05DA0-345C-4F60-84A7-F948EFE95EE1}" type="presParOf" srcId="{9FF9BD46-DE44-4B30-80ED-AC3A9E213A06}" destId="{C88DBDBC-73BA-40D4-ACAA-61468FA8920B}" srcOrd="3" destOrd="0" presId="urn:microsoft.com/office/officeart/2005/8/layout/vList2"/>
    <dgm:cxn modelId="{553F2828-CC6D-4698-B1E1-688C5A1380A2}" type="presParOf" srcId="{9FF9BD46-DE44-4B30-80ED-AC3A9E213A06}" destId="{A6445519-E36D-458F-8F29-D286534B965D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D32F8FCF-EDF2-4321-B49C-D5DF3D295B52}" type="doc">
      <dgm:prSet loTypeId="urn:microsoft.com/office/officeart/2005/8/layout/vList2" loCatId="list" qsTypeId="urn:microsoft.com/office/officeart/2005/8/quickstyle/simple1" qsCatId="simple" csTypeId="urn:microsoft.com/office/officeart/2005/8/colors/colorful1#3" csCatId="colorful" phldr="1"/>
      <dgm:spPr/>
      <dgm:t>
        <a:bodyPr/>
        <a:lstStyle/>
        <a:p>
          <a:endParaRPr lang="en-US"/>
        </a:p>
      </dgm:t>
    </dgm:pt>
    <dgm:pt modelId="{4E1CD5B7-2CF3-44AA-979B-6F420433627D}">
      <dgm:prSet phldrT="[Text]" custT="1"/>
      <dgm:spPr>
        <a:solidFill>
          <a:schemeClr val="accent2">
            <a:lumMod val="60000"/>
            <a:lumOff val="40000"/>
          </a:schemeClr>
        </a:solidFill>
      </dgm:spPr>
      <dgm:t>
        <a:bodyPr/>
        <a:lstStyle/>
        <a:p>
          <a:r>
            <a:rPr lang="en-US" sz="1800" dirty="0" smtClean="0">
              <a:solidFill>
                <a:schemeClr val="tx1"/>
              </a:solidFill>
            </a:rPr>
            <a:t>The </a:t>
          </a:r>
          <a:r>
            <a:rPr lang="en-US" sz="18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rPr>
            <a:t>continue</a:t>
          </a:r>
          <a:r>
            <a:rPr lang="en-US" sz="1800" dirty="0" smtClean="0">
              <a:solidFill>
                <a:schemeClr val="tx1"/>
              </a:solidFill>
            </a:rPr>
            <a:t> statement is mostly used in the loop constructs and is denoted by the </a:t>
          </a:r>
          <a:r>
            <a:rPr lang="en-US" sz="18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rPr>
            <a:t>continue</a:t>
          </a:r>
          <a:r>
            <a:rPr lang="en-US" sz="1800" dirty="0" smtClean="0">
              <a:solidFill>
                <a:schemeClr val="tx1"/>
              </a:solidFill>
            </a:rPr>
            <a:t> keyword.</a:t>
          </a:r>
          <a:endParaRPr lang="en-US" sz="1800" dirty="0">
            <a:solidFill>
              <a:schemeClr val="tx1"/>
            </a:solidFill>
          </a:endParaRPr>
        </a:p>
      </dgm:t>
    </dgm:pt>
    <dgm:pt modelId="{FBC00986-3EA4-4861-B52A-BDA881DCC91F}" type="parTrans" cxnId="{EC90D957-0420-4F9F-B46E-78A7F7B0F39E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2809EA95-811D-4B67-9AD8-C4A1090D9C07}" type="sibTrans" cxnId="{EC90D957-0420-4F9F-B46E-78A7F7B0F39E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562882C0-AB97-4E3B-8D46-8E574B04BE56}">
      <dgm:prSet phldrT="[Text]" custT="1"/>
      <dgm:spPr>
        <a:solidFill>
          <a:schemeClr val="accent4">
            <a:lumMod val="60000"/>
            <a:lumOff val="40000"/>
          </a:schemeClr>
        </a:solidFill>
      </dgm:spPr>
      <dgm:t>
        <a:bodyPr/>
        <a:lstStyle/>
        <a:p>
          <a:r>
            <a:rPr lang="en-US" sz="1800" dirty="0" smtClean="0">
              <a:solidFill>
                <a:schemeClr val="tx1"/>
              </a:solidFill>
            </a:rPr>
            <a:t>This means, the </a:t>
          </a:r>
          <a:r>
            <a:rPr lang="en-US" sz="18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rPr>
            <a:t>continue</a:t>
          </a:r>
          <a:r>
            <a:rPr lang="en-US" sz="1800" dirty="0" smtClean="0">
              <a:solidFill>
                <a:schemeClr val="tx1"/>
              </a:solidFill>
            </a:rPr>
            <a:t> statement will not terminate the loop entirely, but terminates the current execution.</a:t>
          </a:r>
          <a:endParaRPr lang="en-US" sz="1800" dirty="0">
            <a:solidFill>
              <a:schemeClr val="tx1"/>
            </a:solidFill>
          </a:endParaRPr>
        </a:p>
      </dgm:t>
    </dgm:pt>
    <dgm:pt modelId="{22DAB85A-2AC9-4DDD-B986-E5A7070B9054}" type="parTrans" cxnId="{E8D95785-E9E4-4618-B268-C90282AF6172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7363CEF2-942E-416F-BE41-E1618140DA9E}" type="sibTrans" cxnId="{E8D95785-E9E4-4618-B268-C90282AF6172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FC2A7E5C-B22A-46C4-9AFD-A55CEAE725CE}">
      <dgm:prSet phldrT="[Text]" custT="1"/>
      <dgm:spPr/>
      <dgm:t>
        <a:bodyPr/>
        <a:lstStyle/>
        <a:p>
          <a:r>
            <a:rPr lang="en-US" sz="1800" dirty="0" smtClean="0">
              <a:solidFill>
                <a:schemeClr val="tx1"/>
              </a:solidFill>
            </a:rPr>
            <a:t>It is used to terminate the current execution of the loop and continue with the next repetition by returning the control to the beginning of the loop.</a:t>
          </a:r>
          <a:endParaRPr lang="en-US" sz="1800" dirty="0">
            <a:solidFill>
              <a:schemeClr val="tx1"/>
            </a:solidFill>
          </a:endParaRPr>
        </a:p>
      </dgm:t>
    </dgm:pt>
    <dgm:pt modelId="{D600FDB0-EB0D-494C-8ECC-EFA51A794305}" type="sibTrans" cxnId="{2E46F766-50E7-4015-83C1-FEF6484316BF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4321AB2E-56BE-4B81-A95D-78D0C600BF84}" type="parTrans" cxnId="{2E46F766-50E7-4015-83C1-FEF6484316BF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9FF9BD46-DE44-4B30-80ED-AC3A9E213A06}" type="pres">
      <dgm:prSet presAssocID="{D32F8FCF-EDF2-4321-B49C-D5DF3D295B52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88723AB-37EB-4EC2-B7B0-759657273835}" type="pres">
      <dgm:prSet presAssocID="{4E1CD5B7-2CF3-44AA-979B-6F420433627D}" presName="parentText" presStyleLbl="node1" presStyleIdx="0" presStyleCnt="3" custScaleY="66920" custLinFactNeighborY="-6114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877BAB3-7DBF-46AB-A039-BE8C107F0C8C}" type="pres">
      <dgm:prSet presAssocID="{2809EA95-811D-4B67-9AD8-C4A1090D9C07}" presName="spacer" presStyleCnt="0"/>
      <dgm:spPr/>
    </dgm:pt>
    <dgm:pt modelId="{0256FAD6-365E-4CAB-8266-8CECC71F7F52}" type="pres">
      <dgm:prSet presAssocID="{FC2A7E5C-B22A-46C4-9AFD-A55CEAE725CE}" presName="parentText" presStyleLbl="node1" presStyleIdx="1" presStyleCnt="3" custScaleY="66701" custLinFactNeighborY="-3911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88DBDBC-73BA-40D4-ACAA-61468FA8920B}" type="pres">
      <dgm:prSet presAssocID="{D600FDB0-EB0D-494C-8ECC-EFA51A794305}" presName="spacer" presStyleCnt="0"/>
      <dgm:spPr/>
    </dgm:pt>
    <dgm:pt modelId="{A6445519-E36D-458F-8F29-D286534B965D}" type="pres">
      <dgm:prSet presAssocID="{562882C0-AB97-4E3B-8D46-8E574B04BE56}" presName="parentText" presStyleLbl="node1" presStyleIdx="2" presStyleCnt="3" custScaleY="68091" custLinFactNeighborY="-73459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E46F766-50E7-4015-83C1-FEF6484316BF}" srcId="{D32F8FCF-EDF2-4321-B49C-D5DF3D295B52}" destId="{FC2A7E5C-B22A-46C4-9AFD-A55CEAE725CE}" srcOrd="1" destOrd="0" parTransId="{4321AB2E-56BE-4B81-A95D-78D0C600BF84}" sibTransId="{D600FDB0-EB0D-494C-8ECC-EFA51A794305}"/>
    <dgm:cxn modelId="{14CE4FE0-ECDD-4D10-8E7E-D61C232BA774}" type="presOf" srcId="{D32F8FCF-EDF2-4321-B49C-D5DF3D295B52}" destId="{9FF9BD46-DE44-4B30-80ED-AC3A9E213A06}" srcOrd="0" destOrd="0" presId="urn:microsoft.com/office/officeart/2005/8/layout/vList2"/>
    <dgm:cxn modelId="{E8D95785-E9E4-4618-B268-C90282AF6172}" srcId="{D32F8FCF-EDF2-4321-B49C-D5DF3D295B52}" destId="{562882C0-AB97-4E3B-8D46-8E574B04BE56}" srcOrd="2" destOrd="0" parTransId="{22DAB85A-2AC9-4DDD-B986-E5A7070B9054}" sibTransId="{7363CEF2-942E-416F-BE41-E1618140DA9E}"/>
    <dgm:cxn modelId="{EC90D957-0420-4F9F-B46E-78A7F7B0F39E}" srcId="{D32F8FCF-EDF2-4321-B49C-D5DF3D295B52}" destId="{4E1CD5B7-2CF3-44AA-979B-6F420433627D}" srcOrd="0" destOrd="0" parTransId="{FBC00986-3EA4-4861-B52A-BDA881DCC91F}" sibTransId="{2809EA95-811D-4B67-9AD8-C4A1090D9C07}"/>
    <dgm:cxn modelId="{B3E6478D-AA93-48C6-8E88-0D39422D1F64}" type="presOf" srcId="{FC2A7E5C-B22A-46C4-9AFD-A55CEAE725CE}" destId="{0256FAD6-365E-4CAB-8266-8CECC71F7F52}" srcOrd="0" destOrd="0" presId="urn:microsoft.com/office/officeart/2005/8/layout/vList2"/>
    <dgm:cxn modelId="{B0306088-C976-4DCD-9672-BC741A1D6A7B}" type="presOf" srcId="{562882C0-AB97-4E3B-8D46-8E574B04BE56}" destId="{A6445519-E36D-458F-8F29-D286534B965D}" srcOrd="0" destOrd="0" presId="urn:microsoft.com/office/officeart/2005/8/layout/vList2"/>
    <dgm:cxn modelId="{69A1C922-BB2C-48AE-9C65-478170CB3D2B}" type="presOf" srcId="{4E1CD5B7-2CF3-44AA-979B-6F420433627D}" destId="{388723AB-37EB-4EC2-B7B0-759657273835}" srcOrd="0" destOrd="0" presId="urn:microsoft.com/office/officeart/2005/8/layout/vList2"/>
    <dgm:cxn modelId="{2B52EBC5-4C4F-4A88-A54B-44A4150C247D}" type="presParOf" srcId="{9FF9BD46-DE44-4B30-80ED-AC3A9E213A06}" destId="{388723AB-37EB-4EC2-B7B0-759657273835}" srcOrd="0" destOrd="0" presId="urn:microsoft.com/office/officeart/2005/8/layout/vList2"/>
    <dgm:cxn modelId="{2ECE031F-23F0-4675-9CB3-005ABE95B6FF}" type="presParOf" srcId="{9FF9BD46-DE44-4B30-80ED-AC3A9E213A06}" destId="{D877BAB3-7DBF-46AB-A039-BE8C107F0C8C}" srcOrd="1" destOrd="0" presId="urn:microsoft.com/office/officeart/2005/8/layout/vList2"/>
    <dgm:cxn modelId="{998803E4-A2C8-4F84-A16F-FB6EB973F2B7}" type="presParOf" srcId="{9FF9BD46-DE44-4B30-80ED-AC3A9E213A06}" destId="{0256FAD6-365E-4CAB-8266-8CECC71F7F52}" srcOrd="2" destOrd="0" presId="urn:microsoft.com/office/officeart/2005/8/layout/vList2"/>
    <dgm:cxn modelId="{1D320B8B-1C62-4FF3-B22D-DF898F4FDAC1}" type="presParOf" srcId="{9FF9BD46-DE44-4B30-80ED-AC3A9E213A06}" destId="{C88DBDBC-73BA-40D4-ACAA-61468FA8920B}" srcOrd="3" destOrd="0" presId="urn:microsoft.com/office/officeart/2005/8/layout/vList2"/>
    <dgm:cxn modelId="{916D5A44-9AAE-4A58-85E6-D61B014830CD}" type="presParOf" srcId="{9FF9BD46-DE44-4B30-80ED-AC3A9E213A06}" destId="{A6445519-E36D-458F-8F29-D286534B965D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D32F8FCF-EDF2-4321-B49C-D5DF3D295B52}" type="doc">
      <dgm:prSet loTypeId="urn:microsoft.com/office/officeart/2005/8/layout/vList2" loCatId="list" qsTypeId="urn:microsoft.com/office/officeart/2005/8/quickstyle/simple1" qsCatId="simple" csTypeId="urn:microsoft.com/office/officeart/2005/8/colors/colorful1#3" csCatId="colorful" phldr="1"/>
      <dgm:spPr/>
      <dgm:t>
        <a:bodyPr/>
        <a:lstStyle/>
        <a:p>
          <a:endParaRPr lang="en-US"/>
        </a:p>
      </dgm:t>
    </dgm:pt>
    <dgm:pt modelId="{4E1CD5B7-2CF3-44AA-979B-6F420433627D}">
      <dgm:prSet phldrT="[Text]" custT="1"/>
      <dgm:spPr>
        <a:solidFill>
          <a:schemeClr val="accent2">
            <a:lumMod val="60000"/>
            <a:lumOff val="40000"/>
          </a:schemeClr>
        </a:solidFill>
      </dgm:spPr>
      <dgm:t>
        <a:bodyPr/>
        <a:lstStyle/>
        <a:p>
          <a:r>
            <a:rPr lang="en-US" sz="1800" dirty="0" smtClean="0">
              <a:solidFill>
                <a:schemeClr val="tx1"/>
              </a:solidFill>
            </a:rPr>
            <a:t>An array is a collection of values stored in adjacent memory locations.</a:t>
          </a:r>
          <a:endParaRPr lang="en-US" sz="1800" dirty="0">
            <a:solidFill>
              <a:schemeClr val="tx1"/>
            </a:solidFill>
          </a:endParaRPr>
        </a:p>
      </dgm:t>
    </dgm:pt>
    <dgm:pt modelId="{FBC00986-3EA4-4861-B52A-BDA881DCC91F}" type="parTrans" cxnId="{EC90D957-0420-4F9F-B46E-78A7F7B0F39E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2809EA95-811D-4B67-9AD8-C4A1090D9C07}" type="sibTrans" cxnId="{EC90D957-0420-4F9F-B46E-78A7F7B0F39E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FC2A7E5C-B22A-46C4-9AFD-A55CEAE725CE}">
      <dgm:prSet phldrT="[Text]" custT="1"/>
      <dgm:spPr/>
      <dgm:t>
        <a:bodyPr/>
        <a:lstStyle/>
        <a:p>
          <a:r>
            <a:rPr lang="en-US" sz="1800" dirty="0" smtClean="0">
              <a:solidFill>
                <a:schemeClr val="tx1"/>
              </a:solidFill>
            </a:rPr>
            <a:t>These array values are referenced using a common array name. The values of an array variable must be of the same data type.</a:t>
          </a:r>
          <a:endParaRPr lang="en-US" sz="1800" dirty="0">
            <a:solidFill>
              <a:schemeClr val="tx1"/>
            </a:solidFill>
          </a:endParaRPr>
        </a:p>
      </dgm:t>
    </dgm:pt>
    <dgm:pt modelId="{4321AB2E-56BE-4B81-A95D-78D0C600BF84}" type="parTrans" cxnId="{2E46F766-50E7-4015-83C1-FEF6484316BF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D600FDB0-EB0D-494C-8ECC-EFA51A794305}" type="sibTrans" cxnId="{2E46F766-50E7-4015-83C1-FEF6484316BF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562882C0-AB97-4E3B-8D46-8E574B04BE56}">
      <dgm:prSet phldrT="[Text]" custT="1"/>
      <dgm:spPr>
        <a:solidFill>
          <a:schemeClr val="accent4">
            <a:lumMod val="60000"/>
            <a:lumOff val="40000"/>
          </a:schemeClr>
        </a:solidFill>
      </dgm:spPr>
      <dgm:t>
        <a:bodyPr/>
        <a:lstStyle/>
        <a:p>
          <a:r>
            <a:rPr lang="en-US" sz="1800" dirty="0" smtClean="0">
              <a:solidFill>
                <a:schemeClr val="tx1"/>
              </a:solidFill>
            </a:rPr>
            <a:t>These values that are also referred to as elements can be accessed by using subscript or index numbers.</a:t>
          </a:r>
          <a:endParaRPr lang="en-US" sz="1800" dirty="0">
            <a:solidFill>
              <a:schemeClr val="tx1"/>
            </a:solidFill>
          </a:endParaRPr>
        </a:p>
      </dgm:t>
    </dgm:pt>
    <dgm:pt modelId="{22DAB85A-2AC9-4DDD-B986-E5A7070B9054}" type="parTrans" cxnId="{E8D95785-E9E4-4618-B268-C90282AF6172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7363CEF2-942E-416F-BE41-E1618140DA9E}" type="sibTrans" cxnId="{E8D95785-E9E4-4618-B268-C90282AF6172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32F9483E-A135-41CD-9B8E-5BB23FE4E385}">
      <dgm:prSet phldrT="[Text]" custT="1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en-US" sz="1800" dirty="0" smtClean="0">
              <a:solidFill>
                <a:schemeClr val="tx1"/>
              </a:solidFill>
            </a:rPr>
            <a:t>The subscript number determines the position of an element in an array list.</a:t>
          </a:r>
          <a:endParaRPr lang="en-US" sz="1800" dirty="0">
            <a:solidFill>
              <a:schemeClr val="tx1"/>
            </a:solidFill>
          </a:endParaRPr>
        </a:p>
      </dgm:t>
    </dgm:pt>
    <dgm:pt modelId="{8400DE60-AB66-4C74-B12F-ABCFD84D948C}" type="parTrans" cxnId="{19D9F5E3-0714-4425-B1DF-ED5653129A86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07212A5D-CEB0-4CF0-BA2B-9599A2004670}" type="sibTrans" cxnId="{19D9F5E3-0714-4425-B1DF-ED5653129A86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9FF9BD46-DE44-4B30-80ED-AC3A9E213A06}" type="pres">
      <dgm:prSet presAssocID="{D32F8FCF-EDF2-4321-B49C-D5DF3D295B52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88723AB-37EB-4EC2-B7B0-759657273835}" type="pres">
      <dgm:prSet presAssocID="{4E1CD5B7-2CF3-44AA-979B-6F420433627D}" presName="parentText" presStyleLbl="node1" presStyleIdx="0" presStyleCnt="4" custScaleY="66920" custLinFactNeighborY="-6114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877BAB3-7DBF-46AB-A039-BE8C107F0C8C}" type="pres">
      <dgm:prSet presAssocID="{2809EA95-811D-4B67-9AD8-C4A1090D9C07}" presName="spacer" presStyleCnt="0"/>
      <dgm:spPr/>
    </dgm:pt>
    <dgm:pt modelId="{0256FAD6-365E-4CAB-8266-8CECC71F7F52}" type="pres">
      <dgm:prSet presAssocID="{FC2A7E5C-B22A-46C4-9AFD-A55CEAE725CE}" presName="parentText" presStyleLbl="node1" presStyleIdx="1" presStyleCnt="4" custScaleY="66701" custLinFactNeighborY="-1720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88DBDBC-73BA-40D4-ACAA-61468FA8920B}" type="pres">
      <dgm:prSet presAssocID="{D600FDB0-EB0D-494C-8ECC-EFA51A794305}" presName="spacer" presStyleCnt="0"/>
      <dgm:spPr/>
    </dgm:pt>
    <dgm:pt modelId="{A6445519-E36D-458F-8F29-D286534B965D}" type="pres">
      <dgm:prSet presAssocID="{562882C0-AB97-4E3B-8D46-8E574B04BE56}" presName="parentText" presStyleLbl="node1" presStyleIdx="2" presStyleCnt="4" custScaleY="68091" custLinFactNeighborY="618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2EE26A5-691E-4C3F-B7EF-20DE69EA838D}" type="pres">
      <dgm:prSet presAssocID="{7363CEF2-942E-416F-BE41-E1618140DA9E}" presName="spacer" presStyleCnt="0"/>
      <dgm:spPr/>
    </dgm:pt>
    <dgm:pt modelId="{02F157C3-4AF0-4564-919C-72DA0052C758}" type="pres">
      <dgm:prSet presAssocID="{32F9483E-A135-41CD-9B8E-5BB23FE4E385}" presName="parentText" presStyleLbl="node1" presStyleIdx="3" presStyleCnt="4" custScaleY="65225" custLinFactNeighborY="1139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E46F766-50E7-4015-83C1-FEF6484316BF}" srcId="{D32F8FCF-EDF2-4321-B49C-D5DF3D295B52}" destId="{FC2A7E5C-B22A-46C4-9AFD-A55CEAE725CE}" srcOrd="1" destOrd="0" parTransId="{4321AB2E-56BE-4B81-A95D-78D0C600BF84}" sibTransId="{D600FDB0-EB0D-494C-8ECC-EFA51A794305}"/>
    <dgm:cxn modelId="{79551FB2-46AA-4861-803D-F9FC608370E3}" type="presOf" srcId="{D32F8FCF-EDF2-4321-B49C-D5DF3D295B52}" destId="{9FF9BD46-DE44-4B30-80ED-AC3A9E213A06}" srcOrd="0" destOrd="0" presId="urn:microsoft.com/office/officeart/2005/8/layout/vList2"/>
    <dgm:cxn modelId="{19D9F5E3-0714-4425-B1DF-ED5653129A86}" srcId="{D32F8FCF-EDF2-4321-B49C-D5DF3D295B52}" destId="{32F9483E-A135-41CD-9B8E-5BB23FE4E385}" srcOrd="3" destOrd="0" parTransId="{8400DE60-AB66-4C74-B12F-ABCFD84D948C}" sibTransId="{07212A5D-CEB0-4CF0-BA2B-9599A2004670}"/>
    <dgm:cxn modelId="{655C1B8B-9163-462E-B2F5-7A237C147E2E}" type="presOf" srcId="{562882C0-AB97-4E3B-8D46-8E574B04BE56}" destId="{A6445519-E36D-458F-8F29-D286534B965D}" srcOrd="0" destOrd="0" presId="urn:microsoft.com/office/officeart/2005/8/layout/vList2"/>
    <dgm:cxn modelId="{A8722E7A-C2C1-4B09-848A-B2DD7FF5E5D5}" type="presOf" srcId="{FC2A7E5C-B22A-46C4-9AFD-A55CEAE725CE}" destId="{0256FAD6-365E-4CAB-8266-8CECC71F7F52}" srcOrd="0" destOrd="0" presId="urn:microsoft.com/office/officeart/2005/8/layout/vList2"/>
    <dgm:cxn modelId="{E8D95785-E9E4-4618-B268-C90282AF6172}" srcId="{D32F8FCF-EDF2-4321-B49C-D5DF3D295B52}" destId="{562882C0-AB97-4E3B-8D46-8E574B04BE56}" srcOrd="2" destOrd="0" parTransId="{22DAB85A-2AC9-4DDD-B986-E5A7070B9054}" sibTransId="{7363CEF2-942E-416F-BE41-E1618140DA9E}"/>
    <dgm:cxn modelId="{EC90D957-0420-4F9F-B46E-78A7F7B0F39E}" srcId="{D32F8FCF-EDF2-4321-B49C-D5DF3D295B52}" destId="{4E1CD5B7-2CF3-44AA-979B-6F420433627D}" srcOrd="0" destOrd="0" parTransId="{FBC00986-3EA4-4861-B52A-BDA881DCC91F}" sibTransId="{2809EA95-811D-4B67-9AD8-C4A1090D9C07}"/>
    <dgm:cxn modelId="{D7E13B7C-68DA-42DC-B4B7-E252DD75BE0C}" type="presOf" srcId="{4E1CD5B7-2CF3-44AA-979B-6F420433627D}" destId="{388723AB-37EB-4EC2-B7B0-759657273835}" srcOrd="0" destOrd="0" presId="urn:microsoft.com/office/officeart/2005/8/layout/vList2"/>
    <dgm:cxn modelId="{4FD848CD-2339-4EDE-9EBB-EB74D3BD0E9E}" type="presOf" srcId="{32F9483E-A135-41CD-9B8E-5BB23FE4E385}" destId="{02F157C3-4AF0-4564-919C-72DA0052C758}" srcOrd="0" destOrd="0" presId="urn:microsoft.com/office/officeart/2005/8/layout/vList2"/>
    <dgm:cxn modelId="{7F57C0A7-A013-42C3-853E-DE1D95D57167}" type="presParOf" srcId="{9FF9BD46-DE44-4B30-80ED-AC3A9E213A06}" destId="{388723AB-37EB-4EC2-B7B0-759657273835}" srcOrd="0" destOrd="0" presId="urn:microsoft.com/office/officeart/2005/8/layout/vList2"/>
    <dgm:cxn modelId="{5C0D7D1E-B21E-48EE-9B17-18C18A11C8D1}" type="presParOf" srcId="{9FF9BD46-DE44-4B30-80ED-AC3A9E213A06}" destId="{D877BAB3-7DBF-46AB-A039-BE8C107F0C8C}" srcOrd="1" destOrd="0" presId="urn:microsoft.com/office/officeart/2005/8/layout/vList2"/>
    <dgm:cxn modelId="{F5187F5A-3E46-4C1F-A133-9258844AE8A4}" type="presParOf" srcId="{9FF9BD46-DE44-4B30-80ED-AC3A9E213A06}" destId="{0256FAD6-365E-4CAB-8266-8CECC71F7F52}" srcOrd="2" destOrd="0" presId="urn:microsoft.com/office/officeart/2005/8/layout/vList2"/>
    <dgm:cxn modelId="{1DAACC2E-2D26-4EC7-B345-85064C92AF24}" type="presParOf" srcId="{9FF9BD46-DE44-4B30-80ED-AC3A9E213A06}" destId="{C88DBDBC-73BA-40D4-ACAA-61468FA8920B}" srcOrd="3" destOrd="0" presId="urn:microsoft.com/office/officeart/2005/8/layout/vList2"/>
    <dgm:cxn modelId="{9DA64107-C60F-4D80-B72C-FE8E1296424F}" type="presParOf" srcId="{9FF9BD46-DE44-4B30-80ED-AC3A9E213A06}" destId="{A6445519-E36D-458F-8F29-D286534B965D}" srcOrd="4" destOrd="0" presId="urn:microsoft.com/office/officeart/2005/8/layout/vList2"/>
    <dgm:cxn modelId="{76889364-F8AA-4636-9BC9-EA2260C81A1C}" type="presParOf" srcId="{9FF9BD46-DE44-4B30-80ED-AC3A9E213A06}" destId="{A2EE26A5-691E-4C3F-B7EF-20DE69EA838D}" srcOrd="5" destOrd="0" presId="urn:microsoft.com/office/officeart/2005/8/layout/vList2"/>
    <dgm:cxn modelId="{62ABB4A0-9E5B-441C-9421-FC3983B5E667}" type="presParOf" srcId="{9FF9BD46-DE44-4B30-80ED-AC3A9E213A06}" destId="{02F157C3-4AF0-4564-919C-72DA0052C758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D32F8FCF-EDF2-4321-B49C-D5DF3D295B52}" type="doc">
      <dgm:prSet loTypeId="urn:microsoft.com/office/officeart/2005/8/layout/vList2" loCatId="list" qsTypeId="urn:microsoft.com/office/officeart/2005/8/quickstyle/simple1" qsCatId="simple" csTypeId="urn:microsoft.com/office/officeart/2005/8/colors/colorful1#3" csCatId="colorful" phldr="1"/>
      <dgm:spPr/>
      <dgm:t>
        <a:bodyPr/>
        <a:lstStyle/>
        <a:p>
          <a:endParaRPr lang="en-US"/>
        </a:p>
      </dgm:t>
    </dgm:pt>
    <dgm:pt modelId="{4E1CD5B7-2CF3-44AA-979B-6F420433627D}">
      <dgm:prSet phldrT="[Text]" custT="1"/>
      <dgm:spPr>
        <a:solidFill>
          <a:schemeClr val="accent2">
            <a:lumMod val="60000"/>
            <a:lumOff val="40000"/>
          </a:schemeClr>
        </a:solidFill>
      </dgm:spPr>
      <dgm:t>
        <a:bodyPr/>
        <a:lstStyle/>
        <a:p>
          <a:r>
            <a:rPr lang="en-US" sz="1800" dirty="0" smtClean="0">
              <a:solidFill>
                <a:schemeClr val="tx1"/>
              </a:solidFill>
            </a:rPr>
            <a:t>An array is a set of values grouped together and identified by a single name. In JavaScript, the </a:t>
          </a:r>
          <a:r>
            <a:rPr lang="en-US" sz="18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rPr>
            <a:t>Array</a:t>
          </a:r>
          <a:r>
            <a:rPr lang="en-US" sz="1800" dirty="0" smtClean="0">
              <a:solidFill>
                <a:schemeClr val="tx1"/>
              </a:solidFill>
            </a:rPr>
            <a:t> object allows you to create arrays.</a:t>
          </a:r>
          <a:endParaRPr lang="en-US" sz="1800" dirty="0">
            <a:solidFill>
              <a:schemeClr val="tx1"/>
            </a:solidFill>
          </a:endParaRPr>
        </a:p>
      </dgm:t>
    </dgm:pt>
    <dgm:pt modelId="{FBC00986-3EA4-4861-B52A-BDA881DCC91F}" type="parTrans" cxnId="{EC90D957-0420-4F9F-B46E-78A7F7B0F39E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2809EA95-811D-4B67-9AD8-C4A1090D9C07}" type="sibTrans" cxnId="{EC90D957-0420-4F9F-B46E-78A7F7B0F39E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562882C0-AB97-4E3B-8D46-8E574B04BE56}">
      <dgm:prSet phldrT="[Text]" custT="1"/>
      <dgm:spPr>
        <a:solidFill>
          <a:schemeClr val="accent4">
            <a:lumMod val="60000"/>
            <a:lumOff val="40000"/>
          </a:schemeClr>
        </a:solidFill>
      </dgm:spPr>
      <dgm:t>
        <a:bodyPr/>
        <a:lstStyle/>
        <a:p>
          <a:r>
            <a:rPr lang="en-US" sz="1800" dirty="0" smtClean="0">
              <a:solidFill>
                <a:schemeClr val="tx1"/>
              </a:solidFill>
            </a:rPr>
            <a:t>It provides the </a:t>
          </a:r>
          <a:r>
            <a:rPr lang="en-US" sz="18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rPr>
            <a:t>length</a:t>
          </a:r>
          <a:r>
            <a:rPr lang="en-US" sz="1800" dirty="0" smtClean="0">
              <a:solidFill>
                <a:schemeClr val="tx1"/>
              </a:solidFill>
            </a:rPr>
            <a:t> property that allows you to determine the number of elements in an array.</a:t>
          </a:r>
          <a:endParaRPr lang="en-US" sz="1800" dirty="0">
            <a:solidFill>
              <a:schemeClr val="tx1"/>
            </a:solidFill>
          </a:endParaRPr>
        </a:p>
      </dgm:t>
    </dgm:pt>
    <dgm:pt modelId="{22DAB85A-2AC9-4DDD-B986-E5A7070B9054}" type="parTrans" cxnId="{E8D95785-E9E4-4618-B268-C90282AF6172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7363CEF2-942E-416F-BE41-E1618140DA9E}" type="sibTrans" cxnId="{E8D95785-E9E4-4618-B268-C90282AF6172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32F9483E-A135-41CD-9B8E-5BB23FE4E385}">
      <dgm:prSet phldrT="[Text]" custT="1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en-US" sz="1800" dirty="0" smtClean="0">
              <a:solidFill>
                <a:schemeClr val="tx1"/>
              </a:solidFill>
            </a:rPr>
            <a:t>The various methods of the </a:t>
          </a:r>
          <a:r>
            <a:rPr lang="en-US" sz="18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rPr>
            <a:t>Array</a:t>
          </a:r>
          <a:r>
            <a:rPr lang="en-US" sz="1800" dirty="0" smtClean="0">
              <a:solidFill>
                <a:schemeClr val="tx1"/>
              </a:solidFill>
            </a:rPr>
            <a:t> object allow to access and manipulate the array elements.</a:t>
          </a:r>
          <a:endParaRPr lang="en-US" sz="1800" dirty="0">
            <a:solidFill>
              <a:schemeClr val="tx1"/>
            </a:solidFill>
          </a:endParaRPr>
        </a:p>
      </dgm:t>
    </dgm:pt>
    <dgm:pt modelId="{8400DE60-AB66-4C74-B12F-ABCFD84D948C}" type="parTrans" cxnId="{19D9F5E3-0714-4425-B1DF-ED5653129A86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07212A5D-CEB0-4CF0-BA2B-9599A2004670}" type="sibTrans" cxnId="{19D9F5E3-0714-4425-B1DF-ED5653129A86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9FF9BD46-DE44-4B30-80ED-AC3A9E213A06}" type="pres">
      <dgm:prSet presAssocID="{D32F8FCF-EDF2-4321-B49C-D5DF3D295B52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88723AB-37EB-4EC2-B7B0-759657273835}" type="pres">
      <dgm:prSet presAssocID="{4E1CD5B7-2CF3-44AA-979B-6F420433627D}" presName="parentText" presStyleLbl="node1" presStyleIdx="0" presStyleCnt="3" custScaleY="66920" custLinFactNeighborY="-6114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877BAB3-7DBF-46AB-A039-BE8C107F0C8C}" type="pres">
      <dgm:prSet presAssocID="{2809EA95-811D-4B67-9AD8-C4A1090D9C07}" presName="spacer" presStyleCnt="0"/>
      <dgm:spPr/>
    </dgm:pt>
    <dgm:pt modelId="{A6445519-E36D-458F-8F29-D286534B965D}" type="pres">
      <dgm:prSet presAssocID="{562882C0-AB97-4E3B-8D46-8E574B04BE56}" presName="parentText" presStyleLbl="node1" presStyleIdx="1" presStyleCnt="3" custScaleY="68091" custLinFactNeighborY="-1939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2EE26A5-691E-4C3F-B7EF-20DE69EA838D}" type="pres">
      <dgm:prSet presAssocID="{7363CEF2-942E-416F-BE41-E1618140DA9E}" presName="spacer" presStyleCnt="0"/>
      <dgm:spPr/>
    </dgm:pt>
    <dgm:pt modelId="{02F157C3-4AF0-4564-919C-72DA0052C758}" type="pres">
      <dgm:prSet presAssocID="{32F9483E-A135-41CD-9B8E-5BB23FE4E385}" presName="parentText" presStyleLbl="node1" presStyleIdx="2" presStyleCnt="3" custScaleY="65225" custLinFactNeighborY="-3282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9D9F5E3-0714-4425-B1DF-ED5653129A86}" srcId="{D32F8FCF-EDF2-4321-B49C-D5DF3D295B52}" destId="{32F9483E-A135-41CD-9B8E-5BB23FE4E385}" srcOrd="2" destOrd="0" parTransId="{8400DE60-AB66-4C74-B12F-ABCFD84D948C}" sibTransId="{07212A5D-CEB0-4CF0-BA2B-9599A2004670}"/>
    <dgm:cxn modelId="{9008E03F-B243-4087-A661-618961E08A65}" type="presOf" srcId="{32F9483E-A135-41CD-9B8E-5BB23FE4E385}" destId="{02F157C3-4AF0-4564-919C-72DA0052C758}" srcOrd="0" destOrd="0" presId="urn:microsoft.com/office/officeart/2005/8/layout/vList2"/>
    <dgm:cxn modelId="{E8D95785-E9E4-4618-B268-C90282AF6172}" srcId="{D32F8FCF-EDF2-4321-B49C-D5DF3D295B52}" destId="{562882C0-AB97-4E3B-8D46-8E574B04BE56}" srcOrd="1" destOrd="0" parTransId="{22DAB85A-2AC9-4DDD-B986-E5A7070B9054}" sibTransId="{7363CEF2-942E-416F-BE41-E1618140DA9E}"/>
    <dgm:cxn modelId="{3E82A774-1447-4CAC-AB0F-EF5119A7AB7A}" type="presOf" srcId="{562882C0-AB97-4E3B-8D46-8E574B04BE56}" destId="{A6445519-E36D-458F-8F29-D286534B965D}" srcOrd="0" destOrd="0" presId="urn:microsoft.com/office/officeart/2005/8/layout/vList2"/>
    <dgm:cxn modelId="{EC90D957-0420-4F9F-B46E-78A7F7B0F39E}" srcId="{D32F8FCF-EDF2-4321-B49C-D5DF3D295B52}" destId="{4E1CD5B7-2CF3-44AA-979B-6F420433627D}" srcOrd="0" destOrd="0" parTransId="{FBC00986-3EA4-4861-B52A-BDA881DCC91F}" sibTransId="{2809EA95-811D-4B67-9AD8-C4A1090D9C07}"/>
    <dgm:cxn modelId="{350D1103-ABF0-4746-A251-CA1C36159398}" type="presOf" srcId="{D32F8FCF-EDF2-4321-B49C-D5DF3D295B52}" destId="{9FF9BD46-DE44-4B30-80ED-AC3A9E213A06}" srcOrd="0" destOrd="0" presId="urn:microsoft.com/office/officeart/2005/8/layout/vList2"/>
    <dgm:cxn modelId="{77BE70BE-5B24-418D-9861-7C0752F943A2}" type="presOf" srcId="{4E1CD5B7-2CF3-44AA-979B-6F420433627D}" destId="{388723AB-37EB-4EC2-B7B0-759657273835}" srcOrd="0" destOrd="0" presId="urn:microsoft.com/office/officeart/2005/8/layout/vList2"/>
    <dgm:cxn modelId="{3CD38AD3-13FF-4EE9-9332-EE334D1E8E8F}" type="presParOf" srcId="{9FF9BD46-DE44-4B30-80ED-AC3A9E213A06}" destId="{388723AB-37EB-4EC2-B7B0-759657273835}" srcOrd="0" destOrd="0" presId="urn:microsoft.com/office/officeart/2005/8/layout/vList2"/>
    <dgm:cxn modelId="{82885DA1-EF60-45BC-BCBD-4DA25CD0EDBA}" type="presParOf" srcId="{9FF9BD46-DE44-4B30-80ED-AC3A9E213A06}" destId="{D877BAB3-7DBF-46AB-A039-BE8C107F0C8C}" srcOrd="1" destOrd="0" presId="urn:microsoft.com/office/officeart/2005/8/layout/vList2"/>
    <dgm:cxn modelId="{ED774794-136E-4DEB-BEA1-5CAF71847379}" type="presParOf" srcId="{9FF9BD46-DE44-4B30-80ED-AC3A9E213A06}" destId="{A6445519-E36D-458F-8F29-D286534B965D}" srcOrd="2" destOrd="0" presId="urn:microsoft.com/office/officeart/2005/8/layout/vList2"/>
    <dgm:cxn modelId="{1583B302-D95A-4D9E-A565-8B8142BDF16D}" type="presParOf" srcId="{9FF9BD46-DE44-4B30-80ED-AC3A9E213A06}" destId="{A2EE26A5-691E-4C3F-B7EF-20DE69EA838D}" srcOrd="3" destOrd="0" presId="urn:microsoft.com/office/officeart/2005/8/layout/vList2"/>
    <dgm:cxn modelId="{66DBA698-85B2-4141-A9C9-3CC9CF320237}" type="presParOf" srcId="{9FF9BD46-DE44-4B30-80ED-AC3A9E213A06}" destId="{02F157C3-4AF0-4564-919C-72DA0052C758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D32F8FCF-EDF2-4321-B49C-D5DF3D295B52}" type="doc">
      <dgm:prSet loTypeId="urn:microsoft.com/office/officeart/2005/8/layout/vList2" loCatId="list" qsTypeId="urn:microsoft.com/office/officeart/2005/8/quickstyle/simple1" qsCatId="simple" csTypeId="urn:microsoft.com/office/officeart/2005/8/colors/colorful1#3" csCatId="colorful" phldr="1"/>
      <dgm:spPr/>
      <dgm:t>
        <a:bodyPr/>
        <a:lstStyle/>
        <a:p>
          <a:endParaRPr lang="en-US"/>
        </a:p>
      </dgm:t>
    </dgm:pt>
    <dgm:pt modelId="{4E1CD5B7-2CF3-44AA-979B-6F420433627D}">
      <dgm:prSet phldrT="[Text]" custT="1"/>
      <dgm:spPr>
        <a:solidFill>
          <a:schemeClr val="accent2">
            <a:lumMod val="60000"/>
            <a:lumOff val="40000"/>
          </a:schemeClr>
        </a:solidFill>
      </dgm:spPr>
      <dgm:t>
        <a:bodyPr/>
        <a:lstStyle/>
        <a:p>
          <a:r>
            <a:rPr lang="en-US" sz="1800" dirty="0" smtClean="0">
              <a:solidFill>
                <a:schemeClr val="tx1"/>
              </a:solidFill>
            </a:rPr>
            <a:t>The </a:t>
          </a:r>
          <a:r>
            <a:rPr lang="en-US" sz="18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rPr>
            <a:t>for..in</a:t>
          </a:r>
          <a:r>
            <a:rPr lang="en-US" sz="1800" dirty="0" smtClean="0">
              <a:solidFill>
                <a:schemeClr val="tx1"/>
              </a:solidFill>
            </a:rPr>
            <a:t> loop is an extension of the </a:t>
          </a:r>
          <a:r>
            <a:rPr lang="en-US" sz="18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rPr>
            <a:t>for</a:t>
          </a:r>
          <a:r>
            <a:rPr lang="en-US" sz="1800" dirty="0" smtClean="0">
              <a:solidFill>
                <a:schemeClr val="tx1"/>
              </a:solidFill>
            </a:rPr>
            <a:t> loop. It enables to perform specific actions on the arrays of objects.</a:t>
          </a:r>
          <a:endParaRPr lang="en-US" sz="1800" dirty="0">
            <a:solidFill>
              <a:schemeClr val="tx1"/>
            </a:solidFill>
          </a:endParaRPr>
        </a:p>
      </dgm:t>
    </dgm:pt>
    <dgm:pt modelId="{FBC00986-3EA4-4861-B52A-BDA881DCC91F}" type="parTrans" cxnId="{EC90D957-0420-4F9F-B46E-78A7F7B0F39E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2809EA95-811D-4B67-9AD8-C4A1090D9C07}" type="sibTrans" cxnId="{EC90D957-0420-4F9F-B46E-78A7F7B0F39E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FC2A7E5C-B22A-46C4-9AFD-A55CEAE725CE}">
      <dgm:prSet phldrT="[Text]" custT="1"/>
      <dgm:spPr/>
      <dgm:t>
        <a:bodyPr/>
        <a:lstStyle/>
        <a:p>
          <a:r>
            <a:rPr lang="en-US" sz="1800" dirty="0" smtClean="0">
              <a:solidFill>
                <a:schemeClr val="tx1"/>
              </a:solidFill>
            </a:rPr>
            <a:t>The loop reads every element in the specified array and executes a block of code only once for each element in the array.</a:t>
          </a:r>
          <a:endParaRPr lang="en-US" sz="1800" dirty="0">
            <a:solidFill>
              <a:schemeClr val="tx1"/>
            </a:solidFill>
          </a:endParaRPr>
        </a:p>
      </dgm:t>
    </dgm:pt>
    <dgm:pt modelId="{D600FDB0-EB0D-494C-8ECC-EFA51A794305}" type="sibTrans" cxnId="{2E46F766-50E7-4015-83C1-FEF6484316BF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4321AB2E-56BE-4B81-A95D-78D0C600BF84}" type="parTrans" cxnId="{2E46F766-50E7-4015-83C1-FEF6484316BF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9FF9BD46-DE44-4B30-80ED-AC3A9E213A06}" type="pres">
      <dgm:prSet presAssocID="{D32F8FCF-EDF2-4321-B49C-D5DF3D295B52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88723AB-37EB-4EC2-B7B0-759657273835}" type="pres">
      <dgm:prSet presAssocID="{4E1CD5B7-2CF3-44AA-979B-6F420433627D}" presName="parentText" presStyleLbl="node1" presStyleIdx="0" presStyleCnt="2" custScaleY="66920" custLinFactNeighborY="-6114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877BAB3-7DBF-46AB-A039-BE8C107F0C8C}" type="pres">
      <dgm:prSet presAssocID="{2809EA95-811D-4B67-9AD8-C4A1090D9C07}" presName="spacer" presStyleCnt="0"/>
      <dgm:spPr/>
    </dgm:pt>
    <dgm:pt modelId="{0256FAD6-365E-4CAB-8266-8CECC71F7F52}" type="pres">
      <dgm:prSet presAssocID="{FC2A7E5C-B22A-46C4-9AFD-A55CEAE725CE}" presName="parentText" presStyleLbl="node1" presStyleIdx="1" presStyleCnt="2" custScaleY="66701" custLinFactNeighborY="-5767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9497E5D-4F9A-4D63-AFF8-1034CB8C283B}" type="presOf" srcId="{FC2A7E5C-B22A-46C4-9AFD-A55CEAE725CE}" destId="{0256FAD6-365E-4CAB-8266-8CECC71F7F52}" srcOrd="0" destOrd="0" presId="urn:microsoft.com/office/officeart/2005/8/layout/vList2"/>
    <dgm:cxn modelId="{2E46F766-50E7-4015-83C1-FEF6484316BF}" srcId="{D32F8FCF-EDF2-4321-B49C-D5DF3D295B52}" destId="{FC2A7E5C-B22A-46C4-9AFD-A55CEAE725CE}" srcOrd="1" destOrd="0" parTransId="{4321AB2E-56BE-4B81-A95D-78D0C600BF84}" sibTransId="{D600FDB0-EB0D-494C-8ECC-EFA51A794305}"/>
    <dgm:cxn modelId="{EC90D957-0420-4F9F-B46E-78A7F7B0F39E}" srcId="{D32F8FCF-EDF2-4321-B49C-D5DF3D295B52}" destId="{4E1CD5B7-2CF3-44AA-979B-6F420433627D}" srcOrd="0" destOrd="0" parTransId="{FBC00986-3EA4-4861-B52A-BDA881DCC91F}" sibTransId="{2809EA95-811D-4B67-9AD8-C4A1090D9C07}"/>
    <dgm:cxn modelId="{B138672C-E462-4146-8570-0933F8DFA5F7}" type="presOf" srcId="{D32F8FCF-EDF2-4321-B49C-D5DF3D295B52}" destId="{9FF9BD46-DE44-4B30-80ED-AC3A9E213A06}" srcOrd="0" destOrd="0" presId="urn:microsoft.com/office/officeart/2005/8/layout/vList2"/>
    <dgm:cxn modelId="{1BA9585E-FCED-40A7-901A-E602BA587377}" type="presOf" srcId="{4E1CD5B7-2CF3-44AA-979B-6F420433627D}" destId="{388723AB-37EB-4EC2-B7B0-759657273835}" srcOrd="0" destOrd="0" presId="urn:microsoft.com/office/officeart/2005/8/layout/vList2"/>
    <dgm:cxn modelId="{4671013D-3A09-496F-9A81-E85AD3B07441}" type="presParOf" srcId="{9FF9BD46-DE44-4B30-80ED-AC3A9E213A06}" destId="{388723AB-37EB-4EC2-B7B0-759657273835}" srcOrd="0" destOrd="0" presId="urn:microsoft.com/office/officeart/2005/8/layout/vList2"/>
    <dgm:cxn modelId="{273F5516-780B-4280-9A99-6488B833DB5C}" type="presParOf" srcId="{9FF9BD46-DE44-4B30-80ED-AC3A9E213A06}" destId="{D877BAB3-7DBF-46AB-A039-BE8C107F0C8C}" srcOrd="1" destOrd="0" presId="urn:microsoft.com/office/officeart/2005/8/layout/vList2"/>
    <dgm:cxn modelId="{3878C1BE-815A-4BA1-81DD-A2316139E80F}" type="presParOf" srcId="{9FF9BD46-DE44-4B30-80ED-AC3A9E213A06}" destId="{0256FAD6-365E-4CAB-8266-8CECC71F7F52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8723AB-37EB-4EC2-B7B0-759657273835}">
      <dsp:nvSpPr>
        <dsp:cNvPr id="0" name=""/>
        <dsp:cNvSpPr/>
      </dsp:nvSpPr>
      <dsp:spPr>
        <a:xfrm>
          <a:off x="0" y="0"/>
          <a:ext cx="8458200" cy="663953"/>
        </a:xfrm>
        <a:prstGeom prst="roundRect">
          <a:avLst/>
        </a:prstGeom>
        <a:solidFill>
          <a:schemeClr val="accent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/>
              </a:solidFill>
            </a:rPr>
            <a:t>Loops allow you to execute a single statement or a block of statements multiple times.</a:t>
          </a:r>
          <a:endParaRPr lang="en-US" sz="1800" kern="1200" dirty="0">
            <a:solidFill>
              <a:schemeClr val="tx1"/>
            </a:solidFill>
          </a:endParaRPr>
        </a:p>
      </dsp:txBody>
      <dsp:txXfrm>
        <a:off x="32412" y="32412"/>
        <a:ext cx="8393376" cy="599129"/>
      </dsp:txXfrm>
    </dsp:sp>
    <dsp:sp modelId="{0256FAD6-365E-4CAB-8266-8CECC71F7F52}">
      <dsp:nvSpPr>
        <dsp:cNvPr id="0" name=""/>
        <dsp:cNvSpPr/>
      </dsp:nvSpPr>
      <dsp:spPr>
        <a:xfrm>
          <a:off x="0" y="833176"/>
          <a:ext cx="8458200" cy="66178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/>
              </a:solidFill>
            </a:rPr>
            <a:t>They are widely used when you want to display a series of numbers and accept repetitive input.</a:t>
          </a:r>
          <a:endParaRPr lang="en-US" sz="1800" kern="1200" dirty="0">
            <a:solidFill>
              <a:schemeClr val="tx1"/>
            </a:solidFill>
          </a:endParaRPr>
        </a:p>
      </dsp:txBody>
      <dsp:txXfrm>
        <a:off x="32305" y="865481"/>
        <a:ext cx="8393590" cy="597170"/>
      </dsp:txXfrm>
    </dsp:sp>
    <dsp:sp modelId="{A6445519-E36D-458F-8F29-D286534B965D}">
      <dsp:nvSpPr>
        <dsp:cNvPr id="0" name=""/>
        <dsp:cNvSpPr/>
      </dsp:nvSpPr>
      <dsp:spPr>
        <a:xfrm>
          <a:off x="0" y="1665668"/>
          <a:ext cx="8458200" cy="675571"/>
        </a:xfrm>
        <a:prstGeom prst="roundRect">
          <a:avLst/>
        </a:prstGeom>
        <a:solidFill>
          <a:schemeClr val="accent4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/>
              </a:solidFill>
            </a:rPr>
            <a:t>A loop construct consists of a condition that instructs the compiler the number of times a specific block of code will be executed. </a:t>
          </a:r>
          <a:endParaRPr lang="en-US" sz="1800" kern="1200" dirty="0">
            <a:solidFill>
              <a:schemeClr val="tx1"/>
            </a:solidFill>
          </a:endParaRPr>
        </a:p>
      </dsp:txBody>
      <dsp:txXfrm>
        <a:off x="32979" y="1698647"/>
        <a:ext cx="8392242" cy="609613"/>
      </dsp:txXfrm>
    </dsp:sp>
    <dsp:sp modelId="{A021966C-DB9B-4CD9-8832-4E357850F790}">
      <dsp:nvSpPr>
        <dsp:cNvPr id="0" name=""/>
        <dsp:cNvSpPr/>
      </dsp:nvSpPr>
      <dsp:spPr>
        <a:xfrm>
          <a:off x="0" y="2464339"/>
          <a:ext cx="8458200" cy="654746"/>
        </a:xfrm>
        <a:prstGeom prst="roundRect">
          <a:avLst/>
        </a:prstGeom>
        <a:solidFill>
          <a:schemeClr val="accent6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/>
              </a:solidFill>
            </a:rPr>
            <a:t>If the condition is not specified within the construct, the loop continues infinitely. Such loop constructs are referred to as infinite loops.</a:t>
          </a:r>
          <a:endParaRPr lang="en-US" sz="1800" kern="1200" dirty="0">
            <a:solidFill>
              <a:schemeClr val="tx1"/>
            </a:solidFill>
          </a:endParaRPr>
        </a:p>
      </dsp:txBody>
      <dsp:txXfrm>
        <a:off x="31962" y="2496301"/>
        <a:ext cx="8394276" cy="59082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8723AB-37EB-4EC2-B7B0-759657273835}">
      <dsp:nvSpPr>
        <dsp:cNvPr id="0" name=""/>
        <dsp:cNvSpPr/>
      </dsp:nvSpPr>
      <dsp:spPr>
        <a:xfrm>
          <a:off x="0" y="0"/>
          <a:ext cx="8458200" cy="638898"/>
        </a:xfrm>
        <a:prstGeom prst="roundRect">
          <a:avLst/>
        </a:prstGeom>
        <a:solidFill>
          <a:schemeClr val="accent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/>
              </a:solidFill>
            </a:rPr>
            <a:t>The </a:t>
          </a:r>
          <a:r>
            <a:rPr lang="en-US" sz="1800" kern="12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rPr>
            <a:t>while</a:t>
          </a:r>
          <a:r>
            <a:rPr lang="en-US" sz="1800" kern="1200" dirty="0" smtClean="0">
              <a:solidFill>
                <a:schemeClr val="tx1"/>
              </a:solidFill>
            </a:rPr>
            <a:t> loop executes a block of code as long as the given condition remains </a:t>
          </a:r>
          <a:r>
            <a:rPr lang="en-US" sz="1800" kern="12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rPr>
            <a:t>true</a:t>
          </a:r>
          <a:r>
            <a:rPr lang="en-US" sz="1800" kern="1200" dirty="0" smtClean="0">
              <a:solidFill>
                <a:schemeClr val="tx1"/>
              </a:solidFill>
            </a:rPr>
            <a:t>. </a:t>
          </a:r>
          <a:endParaRPr lang="en-US" sz="1800" kern="1200" dirty="0">
            <a:solidFill>
              <a:schemeClr val="tx1"/>
            </a:solidFill>
          </a:endParaRPr>
        </a:p>
      </dsp:txBody>
      <dsp:txXfrm>
        <a:off x="31188" y="31188"/>
        <a:ext cx="8395824" cy="576522"/>
      </dsp:txXfrm>
    </dsp:sp>
    <dsp:sp modelId="{0256FAD6-365E-4CAB-8266-8CECC71F7F52}">
      <dsp:nvSpPr>
        <dsp:cNvPr id="0" name=""/>
        <dsp:cNvSpPr/>
      </dsp:nvSpPr>
      <dsp:spPr>
        <a:xfrm>
          <a:off x="0" y="754093"/>
          <a:ext cx="8458200" cy="636807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/>
              </a:solidFill>
            </a:rPr>
            <a:t>The </a:t>
          </a:r>
          <a:r>
            <a:rPr lang="en-US" sz="1800" kern="1200" dirty="0" smtClean="0">
              <a:solidFill>
                <a:schemeClr val="tx1"/>
              </a:solidFill>
              <a:latin typeface="Calibri" pitchFamily="34" charset="0"/>
              <a:cs typeface="Calibri" pitchFamily="34" charset="0"/>
            </a:rPr>
            <a:t>while</a:t>
          </a:r>
          <a:r>
            <a:rPr lang="en-US" sz="1800" kern="1200" dirty="0" smtClean="0">
              <a:solidFill>
                <a:schemeClr val="tx1"/>
              </a:solidFill>
            </a:rPr>
            <a:t> loop begins with the </a:t>
          </a:r>
          <a:r>
            <a:rPr lang="en-US" sz="1800" kern="12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rPr>
            <a:t>while</a:t>
          </a:r>
          <a:r>
            <a:rPr lang="en-US" sz="1800" kern="1200" dirty="0" smtClean="0">
              <a:solidFill>
                <a:schemeClr val="tx1"/>
              </a:solidFill>
            </a:rPr>
            <a:t> keyword, which is followed by parentheses containing a </a:t>
          </a:r>
          <a:r>
            <a:rPr lang="en-US" sz="1800" kern="1200" dirty="0" err="1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rPr>
            <a:t>boolean</a:t>
          </a:r>
          <a:r>
            <a:rPr lang="en-US" sz="1800" kern="1200" dirty="0" smtClean="0">
              <a:solidFill>
                <a:schemeClr val="tx1"/>
              </a:solidFill>
            </a:rPr>
            <a:t> condition.</a:t>
          </a:r>
          <a:endParaRPr lang="en-US" sz="1800" kern="1200" dirty="0">
            <a:solidFill>
              <a:schemeClr val="tx1"/>
            </a:solidFill>
          </a:endParaRPr>
        </a:p>
      </dsp:txBody>
      <dsp:txXfrm>
        <a:off x="31086" y="785179"/>
        <a:ext cx="8396028" cy="574635"/>
      </dsp:txXfrm>
    </dsp:sp>
    <dsp:sp modelId="{A6445519-E36D-458F-8F29-D286534B965D}">
      <dsp:nvSpPr>
        <dsp:cNvPr id="0" name=""/>
        <dsp:cNvSpPr/>
      </dsp:nvSpPr>
      <dsp:spPr>
        <a:xfrm>
          <a:off x="0" y="1487338"/>
          <a:ext cx="8458200" cy="650078"/>
        </a:xfrm>
        <a:prstGeom prst="roundRect">
          <a:avLst/>
        </a:prstGeom>
        <a:solidFill>
          <a:schemeClr val="accent4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/>
              </a:solidFill>
            </a:rPr>
            <a:t>If this condition returns </a:t>
          </a:r>
          <a:r>
            <a:rPr lang="en-US" sz="1800" kern="12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rPr>
            <a:t>true</a:t>
          </a:r>
          <a:r>
            <a:rPr lang="en-US" sz="1800" kern="1200" dirty="0" smtClean="0">
              <a:solidFill>
                <a:schemeClr val="tx1"/>
              </a:solidFill>
            </a:rPr>
            <a:t>, the block of statements within the while loop are executed.</a:t>
          </a:r>
          <a:endParaRPr lang="en-US" sz="1800" kern="1200" dirty="0">
            <a:solidFill>
              <a:schemeClr val="tx1"/>
            </a:solidFill>
          </a:endParaRPr>
        </a:p>
      </dsp:txBody>
      <dsp:txXfrm>
        <a:off x="31734" y="1519072"/>
        <a:ext cx="8394732" cy="586610"/>
      </dsp:txXfrm>
    </dsp:sp>
    <dsp:sp modelId="{A021966C-DB9B-4CD9-8832-4E357850F790}">
      <dsp:nvSpPr>
        <dsp:cNvPr id="0" name=""/>
        <dsp:cNvSpPr/>
      </dsp:nvSpPr>
      <dsp:spPr>
        <a:xfrm>
          <a:off x="0" y="2265563"/>
          <a:ext cx="8458200" cy="630038"/>
        </a:xfrm>
        <a:prstGeom prst="roundRect">
          <a:avLst/>
        </a:prstGeom>
        <a:solidFill>
          <a:schemeClr val="accent6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/>
              </a:solidFill>
            </a:rPr>
            <a:t>Once the condition becomes </a:t>
          </a:r>
          <a:r>
            <a:rPr lang="en-US" sz="1800" kern="12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rPr>
            <a:t>false</a:t>
          </a:r>
          <a:r>
            <a:rPr lang="en-US" sz="1800" kern="1200" dirty="0" smtClean="0">
              <a:solidFill>
                <a:schemeClr val="tx1"/>
              </a:solidFill>
            </a:rPr>
            <a:t>, the while statement stops the execution of loop and transfers the control to next statement appearing after the block.</a:t>
          </a:r>
          <a:endParaRPr lang="en-US" sz="1800" kern="1200" dirty="0">
            <a:solidFill>
              <a:schemeClr val="tx1"/>
            </a:solidFill>
          </a:endParaRPr>
        </a:p>
      </dsp:txBody>
      <dsp:txXfrm>
        <a:off x="30756" y="2296319"/>
        <a:ext cx="8396688" cy="56852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8723AB-37EB-4EC2-B7B0-759657273835}">
      <dsp:nvSpPr>
        <dsp:cNvPr id="0" name=""/>
        <dsp:cNvSpPr/>
      </dsp:nvSpPr>
      <dsp:spPr>
        <a:xfrm>
          <a:off x="0" y="0"/>
          <a:ext cx="8458200" cy="638898"/>
        </a:xfrm>
        <a:prstGeom prst="roundRect">
          <a:avLst/>
        </a:prstGeom>
        <a:solidFill>
          <a:schemeClr val="accent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/>
              </a:solidFill>
            </a:rPr>
            <a:t>The </a:t>
          </a:r>
          <a:r>
            <a:rPr lang="en-US" sz="1800" kern="12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rPr>
            <a:t>for</a:t>
          </a:r>
          <a:r>
            <a:rPr lang="en-US" sz="1800" kern="1200" dirty="0" smtClean="0">
              <a:solidFill>
                <a:schemeClr val="tx1"/>
              </a:solidFill>
            </a:rPr>
            <a:t> loop is similar to the </a:t>
          </a:r>
          <a:r>
            <a:rPr lang="en-US" sz="1800" kern="12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rPr>
            <a:t>while</a:t>
          </a:r>
          <a:r>
            <a:rPr lang="en-US" sz="1800" kern="1200" dirty="0" smtClean="0">
              <a:solidFill>
                <a:schemeClr val="tx1"/>
              </a:solidFill>
            </a:rPr>
            <a:t> loop as it executes the statements within the loop as long as the given condition is </a:t>
          </a:r>
          <a:r>
            <a:rPr lang="en-US" sz="1800" kern="12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rPr>
            <a:t>true</a:t>
          </a:r>
          <a:r>
            <a:rPr lang="en-US" sz="1800" kern="1200" dirty="0" smtClean="0">
              <a:solidFill>
                <a:schemeClr val="tx1"/>
              </a:solidFill>
            </a:rPr>
            <a:t>.</a:t>
          </a:r>
          <a:endParaRPr lang="en-US" sz="1800" kern="1200" dirty="0">
            <a:solidFill>
              <a:schemeClr val="tx1"/>
            </a:solidFill>
          </a:endParaRPr>
        </a:p>
      </dsp:txBody>
      <dsp:txXfrm>
        <a:off x="31188" y="31188"/>
        <a:ext cx="8395824" cy="576522"/>
      </dsp:txXfrm>
    </dsp:sp>
    <dsp:sp modelId="{0256FAD6-365E-4CAB-8266-8CECC71F7F52}">
      <dsp:nvSpPr>
        <dsp:cNvPr id="0" name=""/>
        <dsp:cNvSpPr/>
      </dsp:nvSpPr>
      <dsp:spPr>
        <a:xfrm>
          <a:off x="0" y="754093"/>
          <a:ext cx="8458200" cy="636807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/>
              </a:solidFill>
            </a:rPr>
            <a:t>Unlike the </a:t>
          </a:r>
          <a:r>
            <a:rPr lang="en-US" sz="1800" kern="12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rPr>
            <a:t>while</a:t>
          </a:r>
          <a:r>
            <a:rPr lang="en-US" sz="1800" kern="1200" dirty="0" smtClean="0">
              <a:solidFill>
                <a:schemeClr val="tx1"/>
              </a:solidFill>
            </a:rPr>
            <a:t> loop, the </a:t>
          </a:r>
          <a:r>
            <a:rPr lang="en-US" sz="1800" kern="12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rPr>
            <a:t>for</a:t>
          </a:r>
          <a:r>
            <a:rPr lang="en-US" sz="1800" kern="1200" dirty="0" smtClean="0">
              <a:solidFill>
                <a:schemeClr val="tx1"/>
              </a:solidFill>
            </a:rPr>
            <a:t> loop specifies the loop control statements at the top instead in the body of the loop.</a:t>
          </a:r>
          <a:endParaRPr lang="en-US" sz="1800" kern="1200" dirty="0">
            <a:solidFill>
              <a:schemeClr val="tx1"/>
            </a:solidFill>
          </a:endParaRPr>
        </a:p>
      </dsp:txBody>
      <dsp:txXfrm>
        <a:off x="31086" y="785179"/>
        <a:ext cx="8396028" cy="574635"/>
      </dsp:txXfrm>
    </dsp:sp>
    <dsp:sp modelId="{A6445519-E36D-458F-8F29-D286534B965D}">
      <dsp:nvSpPr>
        <dsp:cNvPr id="0" name=""/>
        <dsp:cNvSpPr/>
      </dsp:nvSpPr>
      <dsp:spPr>
        <a:xfrm>
          <a:off x="0" y="1487338"/>
          <a:ext cx="8458200" cy="650078"/>
        </a:xfrm>
        <a:prstGeom prst="roundRect">
          <a:avLst/>
        </a:prstGeom>
        <a:solidFill>
          <a:schemeClr val="accent4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/>
              </a:solidFill>
            </a:rPr>
            <a:t>The </a:t>
          </a:r>
          <a:r>
            <a:rPr lang="en-US" sz="1800" kern="12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rPr>
            <a:t>for</a:t>
          </a:r>
          <a:r>
            <a:rPr lang="en-US" sz="1800" kern="1200" dirty="0" smtClean="0">
              <a:solidFill>
                <a:schemeClr val="tx1"/>
              </a:solidFill>
            </a:rPr>
            <a:t> loop begins with the </a:t>
          </a:r>
          <a:r>
            <a:rPr lang="en-US" sz="1800" kern="12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rPr>
            <a:t>for</a:t>
          </a:r>
          <a:r>
            <a:rPr lang="en-US" sz="1800" kern="1200" dirty="0" smtClean="0">
              <a:solidFill>
                <a:schemeClr val="tx1"/>
              </a:solidFill>
            </a:rPr>
            <a:t> keyword, which is followed by parentheses containing three expressions, each of which are separated by a semicolon.</a:t>
          </a:r>
          <a:endParaRPr lang="en-US" sz="1800" kern="1200" dirty="0">
            <a:solidFill>
              <a:schemeClr val="tx1"/>
            </a:solidFill>
          </a:endParaRPr>
        </a:p>
      </dsp:txBody>
      <dsp:txXfrm>
        <a:off x="31734" y="1519072"/>
        <a:ext cx="8394732" cy="586610"/>
      </dsp:txXfrm>
    </dsp:sp>
    <dsp:sp modelId="{A021966C-DB9B-4CD9-8832-4E357850F790}">
      <dsp:nvSpPr>
        <dsp:cNvPr id="0" name=""/>
        <dsp:cNvSpPr/>
      </dsp:nvSpPr>
      <dsp:spPr>
        <a:xfrm>
          <a:off x="0" y="2265563"/>
          <a:ext cx="8458200" cy="630038"/>
        </a:xfrm>
        <a:prstGeom prst="roundRect">
          <a:avLst/>
        </a:prstGeom>
        <a:solidFill>
          <a:schemeClr val="accent6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/>
              </a:solidFill>
            </a:rPr>
            <a:t>The three expressions are referred to as </a:t>
          </a:r>
          <a:r>
            <a:rPr lang="en-US" sz="1800" b="1" kern="1200" dirty="0" smtClean="0">
              <a:solidFill>
                <a:schemeClr val="tx1"/>
              </a:solidFill>
            </a:rPr>
            <a:t>initialization expression</a:t>
          </a:r>
          <a:r>
            <a:rPr lang="en-US" sz="1800" kern="1200" dirty="0" smtClean="0">
              <a:solidFill>
                <a:schemeClr val="tx1"/>
              </a:solidFill>
            </a:rPr>
            <a:t>, </a:t>
          </a:r>
          <a:r>
            <a:rPr lang="en-US" sz="1800" b="1" kern="1200" dirty="0" smtClean="0">
              <a:solidFill>
                <a:schemeClr val="tx1"/>
              </a:solidFill>
            </a:rPr>
            <a:t>condition</a:t>
          </a:r>
          <a:r>
            <a:rPr lang="en-US" sz="1800" kern="1200" dirty="0" smtClean="0">
              <a:solidFill>
                <a:schemeClr val="tx1"/>
              </a:solidFill>
            </a:rPr>
            <a:t> </a:t>
          </a:r>
          <a:r>
            <a:rPr lang="en-US" sz="1800" b="1" kern="1200" dirty="0" smtClean="0">
              <a:solidFill>
                <a:schemeClr val="tx1"/>
              </a:solidFill>
            </a:rPr>
            <a:t>expression</a:t>
          </a:r>
          <a:r>
            <a:rPr lang="en-US" sz="1800" kern="1200" dirty="0" smtClean="0">
              <a:solidFill>
                <a:schemeClr val="tx1"/>
              </a:solidFill>
            </a:rPr>
            <a:t>, and </a:t>
          </a:r>
          <a:r>
            <a:rPr lang="en-US" sz="1800" b="1" kern="1200" dirty="0" smtClean="0">
              <a:solidFill>
                <a:schemeClr val="tx1"/>
              </a:solidFill>
            </a:rPr>
            <a:t>increment/decrement expression</a:t>
          </a:r>
          <a:r>
            <a:rPr lang="en-US" sz="1800" kern="1200" dirty="0" smtClean="0">
              <a:solidFill>
                <a:schemeClr val="tx1"/>
              </a:solidFill>
            </a:rPr>
            <a:t> respectively.</a:t>
          </a:r>
          <a:endParaRPr lang="en-US" sz="1800" kern="1200" dirty="0">
            <a:solidFill>
              <a:schemeClr val="tx1"/>
            </a:solidFill>
          </a:endParaRPr>
        </a:p>
      </dsp:txBody>
      <dsp:txXfrm>
        <a:off x="30756" y="2296319"/>
        <a:ext cx="8396688" cy="56852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8723AB-37EB-4EC2-B7B0-759657273835}">
      <dsp:nvSpPr>
        <dsp:cNvPr id="0" name=""/>
        <dsp:cNvSpPr/>
      </dsp:nvSpPr>
      <dsp:spPr>
        <a:xfrm>
          <a:off x="0" y="0"/>
          <a:ext cx="8458200" cy="814282"/>
        </a:xfrm>
        <a:prstGeom prst="roundRect">
          <a:avLst/>
        </a:prstGeom>
        <a:solidFill>
          <a:schemeClr val="accent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/>
              </a:solidFill>
            </a:rPr>
            <a:t>The do-while loop is similar to the while loop. This is because both the do-while and while loops execute until the condition becomes false.</a:t>
          </a:r>
          <a:endParaRPr lang="en-US" sz="1800" kern="1200" dirty="0">
            <a:solidFill>
              <a:schemeClr val="tx1"/>
            </a:solidFill>
          </a:endParaRPr>
        </a:p>
      </dsp:txBody>
      <dsp:txXfrm>
        <a:off x="39750" y="39750"/>
        <a:ext cx="8378700" cy="734782"/>
      </dsp:txXfrm>
    </dsp:sp>
    <dsp:sp modelId="{0256FAD6-365E-4CAB-8266-8CECC71F7F52}">
      <dsp:nvSpPr>
        <dsp:cNvPr id="0" name=""/>
        <dsp:cNvSpPr/>
      </dsp:nvSpPr>
      <dsp:spPr>
        <a:xfrm>
          <a:off x="0" y="990599"/>
          <a:ext cx="8458200" cy="811617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/>
              </a:solidFill>
            </a:rPr>
            <a:t>However, the do-while loop differs by executing the body of the loop at least once before evaluating the condition even if the condition is false.</a:t>
          </a:r>
          <a:endParaRPr lang="en-US" sz="1800" kern="1200" dirty="0">
            <a:solidFill>
              <a:schemeClr val="tx1"/>
            </a:solidFill>
          </a:endParaRPr>
        </a:p>
      </dsp:txBody>
      <dsp:txXfrm>
        <a:off x="39620" y="1030219"/>
        <a:ext cx="8378960" cy="732377"/>
      </dsp:txXfrm>
    </dsp:sp>
    <dsp:sp modelId="{A6445519-E36D-458F-8F29-D286534B965D}">
      <dsp:nvSpPr>
        <dsp:cNvPr id="0" name=""/>
        <dsp:cNvSpPr/>
      </dsp:nvSpPr>
      <dsp:spPr>
        <a:xfrm>
          <a:off x="0" y="1981201"/>
          <a:ext cx="8458200" cy="828531"/>
        </a:xfrm>
        <a:prstGeom prst="roundRect">
          <a:avLst/>
        </a:prstGeom>
        <a:solidFill>
          <a:schemeClr val="accent4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/>
              </a:solidFill>
            </a:rPr>
            <a:t>The do-while loop starts with the do keyword and is followed by a block of statements.</a:t>
          </a:r>
          <a:endParaRPr lang="en-US" sz="1800" kern="1200" dirty="0">
            <a:solidFill>
              <a:schemeClr val="tx1"/>
            </a:solidFill>
          </a:endParaRPr>
        </a:p>
      </dsp:txBody>
      <dsp:txXfrm>
        <a:off x="40446" y="2021647"/>
        <a:ext cx="8377308" cy="747639"/>
      </dsp:txXfrm>
    </dsp:sp>
    <dsp:sp modelId="{A021966C-DB9B-4CD9-8832-4E357850F790}">
      <dsp:nvSpPr>
        <dsp:cNvPr id="0" name=""/>
        <dsp:cNvSpPr/>
      </dsp:nvSpPr>
      <dsp:spPr>
        <a:xfrm>
          <a:off x="0" y="3048000"/>
          <a:ext cx="8458200" cy="802990"/>
        </a:xfrm>
        <a:prstGeom prst="roundRect">
          <a:avLst/>
        </a:prstGeom>
        <a:solidFill>
          <a:schemeClr val="accent6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/>
              </a:solidFill>
            </a:rPr>
            <a:t>At the end of the block, the while keyword is specified that is followed by parentheses containing the condition.</a:t>
          </a:r>
          <a:endParaRPr lang="en-US" sz="1800" kern="1200" dirty="0">
            <a:solidFill>
              <a:schemeClr val="tx1"/>
            </a:solidFill>
          </a:endParaRPr>
        </a:p>
      </dsp:txBody>
      <dsp:txXfrm>
        <a:off x="39199" y="3087199"/>
        <a:ext cx="8379802" cy="724592"/>
      </dsp:txXfrm>
    </dsp:sp>
    <dsp:sp modelId="{5C8202B1-6486-43D1-B622-1443415E07F1}">
      <dsp:nvSpPr>
        <dsp:cNvPr id="0" name=""/>
        <dsp:cNvSpPr/>
      </dsp:nvSpPr>
      <dsp:spPr>
        <a:xfrm>
          <a:off x="0" y="4103299"/>
          <a:ext cx="8458200" cy="828823"/>
        </a:xfrm>
        <a:prstGeom prst="roundRect">
          <a:avLst/>
        </a:prstGeom>
        <a:solidFill>
          <a:schemeClr val="accent1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/>
              </a:solidFill>
            </a:rPr>
            <a:t>When the condition returns false, the block of statements after the do keyword are ignored and the next statement following the while statement is executed.</a:t>
          </a:r>
          <a:endParaRPr lang="en-US" sz="1800" kern="1200" dirty="0">
            <a:solidFill>
              <a:schemeClr val="tx1"/>
            </a:solidFill>
          </a:endParaRPr>
        </a:p>
      </dsp:txBody>
      <dsp:txXfrm>
        <a:off x="40460" y="4143759"/>
        <a:ext cx="8377280" cy="74790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8723AB-37EB-4EC2-B7B0-759657273835}">
      <dsp:nvSpPr>
        <dsp:cNvPr id="0" name=""/>
        <dsp:cNvSpPr/>
      </dsp:nvSpPr>
      <dsp:spPr>
        <a:xfrm>
          <a:off x="0" y="0"/>
          <a:ext cx="8458200" cy="676480"/>
        </a:xfrm>
        <a:prstGeom prst="roundRect">
          <a:avLst/>
        </a:prstGeom>
        <a:solidFill>
          <a:schemeClr val="accent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/>
              </a:solidFill>
            </a:rPr>
            <a:t>The </a:t>
          </a:r>
          <a:r>
            <a:rPr lang="en-US" sz="1800" kern="12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rPr>
            <a:t>break</a:t>
          </a:r>
          <a:r>
            <a:rPr lang="en-US" sz="1800" kern="1200" dirty="0" smtClean="0">
              <a:solidFill>
                <a:schemeClr val="tx1"/>
              </a:solidFill>
            </a:rPr>
            <a:t> statement can be used with decision-making such as </a:t>
          </a:r>
          <a:r>
            <a:rPr lang="en-US" sz="1800" kern="12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rPr>
            <a:t>switch-case </a:t>
          </a:r>
          <a:r>
            <a:rPr lang="en-US" sz="1800" kern="1200" dirty="0" smtClean="0">
              <a:solidFill>
                <a:schemeClr val="tx1"/>
              </a:solidFill>
            </a:rPr>
            <a:t>and loop constructs such as </a:t>
          </a:r>
          <a:r>
            <a:rPr lang="en-US" sz="1800" kern="12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rPr>
            <a:t>for</a:t>
          </a:r>
          <a:r>
            <a:rPr lang="en-US" sz="1800" kern="1200" dirty="0" smtClean="0">
              <a:solidFill>
                <a:schemeClr val="tx1"/>
              </a:solidFill>
            </a:rPr>
            <a:t> and </a:t>
          </a:r>
          <a:r>
            <a:rPr lang="en-US" sz="1800" kern="12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rPr>
            <a:t>while</a:t>
          </a:r>
          <a:r>
            <a:rPr lang="en-US" sz="1800" kern="1200" dirty="0" smtClean="0">
              <a:solidFill>
                <a:schemeClr val="tx1"/>
              </a:solidFill>
            </a:rPr>
            <a:t> loops.</a:t>
          </a:r>
          <a:endParaRPr lang="en-US" sz="1800" kern="1200" dirty="0">
            <a:solidFill>
              <a:schemeClr val="tx1"/>
            </a:solidFill>
          </a:endParaRPr>
        </a:p>
      </dsp:txBody>
      <dsp:txXfrm>
        <a:off x="33023" y="33023"/>
        <a:ext cx="8392154" cy="610434"/>
      </dsp:txXfrm>
    </dsp:sp>
    <dsp:sp modelId="{0256FAD6-365E-4CAB-8266-8CECC71F7F52}">
      <dsp:nvSpPr>
        <dsp:cNvPr id="0" name=""/>
        <dsp:cNvSpPr/>
      </dsp:nvSpPr>
      <dsp:spPr>
        <a:xfrm>
          <a:off x="0" y="777214"/>
          <a:ext cx="8458200" cy="674267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/>
              </a:solidFill>
            </a:rPr>
            <a:t>The </a:t>
          </a:r>
          <a:r>
            <a:rPr lang="en-US" sz="1800" kern="12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rPr>
            <a:t>break</a:t>
          </a:r>
          <a:r>
            <a:rPr lang="en-US" sz="1800" kern="1200" dirty="0" smtClean="0">
              <a:solidFill>
                <a:schemeClr val="tx1"/>
              </a:solidFill>
            </a:rPr>
            <a:t> statement is denoted by using the </a:t>
          </a:r>
          <a:r>
            <a:rPr lang="en-US" sz="1800" kern="12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rPr>
            <a:t>break</a:t>
          </a:r>
          <a:r>
            <a:rPr lang="en-US" sz="1800" kern="1200" dirty="0" smtClean="0">
              <a:solidFill>
                <a:schemeClr val="tx1"/>
              </a:solidFill>
            </a:rPr>
            <a:t> keyword. It is used to exit the loop without evaluating the specified condition.</a:t>
          </a:r>
          <a:endParaRPr lang="en-US" sz="1800" kern="1200" dirty="0">
            <a:solidFill>
              <a:schemeClr val="tx1"/>
            </a:solidFill>
          </a:endParaRPr>
        </a:p>
      </dsp:txBody>
      <dsp:txXfrm>
        <a:off x="32915" y="810129"/>
        <a:ext cx="8392370" cy="608437"/>
      </dsp:txXfrm>
    </dsp:sp>
    <dsp:sp modelId="{A6445519-E36D-458F-8F29-D286534B965D}">
      <dsp:nvSpPr>
        <dsp:cNvPr id="0" name=""/>
        <dsp:cNvSpPr/>
      </dsp:nvSpPr>
      <dsp:spPr>
        <a:xfrm>
          <a:off x="0" y="1553591"/>
          <a:ext cx="8458200" cy="688318"/>
        </a:xfrm>
        <a:prstGeom prst="roundRect">
          <a:avLst/>
        </a:prstGeom>
        <a:solidFill>
          <a:schemeClr val="accent4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/>
              </a:solidFill>
            </a:rPr>
            <a:t>The control is then passed to the next statement immediately after the loop.</a:t>
          </a:r>
          <a:endParaRPr lang="en-US" sz="1800" kern="1200" dirty="0">
            <a:solidFill>
              <a:schemeClr val="tx1"/>
            </a:solidFill>
          </a:endParaRPr>
        </a:p>
      </dsp:txBody>
      <dsp:txXfrm>
        <a:off x="33601" y="1587192"/>
        <a:ext cx="8390998" cy="62111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8723AB-37EB-4EC2-B7B0-759657273835}">
      <dsp:nvSpPr>
        <dsp:cNvPr id="0" name=""/>
        <dsp:cNvSpPr/>
      </dsp:nvSpPr>
      <dsp:spPr>
        <a:xfrm>
          <a:off x="0" y="0"/>
          <a:ext cx="8458200" cy="676480"/>
        </a:xfrm>
        <a:prstGeom prst="roundRect">
          <a:avLst/>
        </a:prstGeom>
        <a:solidFill>
          <a:schemeClr val="accent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/>
              </a:solidFill>
            </a:rPr>
            <a:t>The </a:t>
          </a:r>
          <a:r>
            <a:rPr lang="en-US" sz="1800" kern="12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rPr>
            <a:t>continue</a:t>
          </a:r>
          <a:r>
            <a:rPr lang="en-US" sz="1800" kern="1200" dirty="0" smtClean="0">
              <a:solidFill>
                <a:schemeClr val="tx1"/>
              </a:solidFill>
            </a:rPr>
            <a:t> statement is mostly used in the loop constructs and is denoted by the </a:t>
          </a:r>
          <a:r>
            <a:rPr lang="en-US" sz="1800" kern="12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rPr>
            <a:t>continue</a:t>
          </a:r>
          <a:r>
            <a:rPr lang="en-US" sz="1800" kern="1200" dirty="0" smtClean="0">
              <a:solidFill>
                <a:schemeClr val="tx1"/>
              </a:solidFill>
            </a:rPr>
            <a:t> keyword.</a:t>
          </a:r>
          <a:endParaRPr lang="en-US" sz="1800" kern="1200" dirty="0">
            <a:solidFill>
              <a:schemeClr val="tx1"/>
            </a:solidFill>
          </a:endParaRPr>
        </a:p>
      </dsp:txBody>
      <dsp:txXfrm>
        <a:off x="33023" y="33023"/>
        <a:ext cx="8392154" cy="610434"/>
      </dsp:txXfrm>
    </dsp:sp>
    <dsp:sp modelId="{0256FAD6-365E-4CAB-8266-8CECC71F7F52}">
      <dsp:nvSpPr>
        <dsp:cNvPr id="0" name=""/>
        <dsp:cNvSpPr/>
      </dsp:nvSpPr>
      <dsp:spPr>
        <a:xfrm>
          <a:off x="0" y="777214"/>
          <a:ext cx="8458200" cy="674267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/>
              </a:solidFill>
            </a:rPr>
            <a:t>It is used to terminate the current execution of the loop and continue with the next repetition by returning the control to the beginning of the loop.</a:t>
          </a:r>
          <a:endParaRPr lang="en-US" sz="1800" kern="1200" dirty="0">
            <a:solidFill>
              <a:schemeClr val="tx1"/>
            </a:solidFill>
          </a:endParaRPr>
        </a:p>
      </dsp:txBody>
      <dsp:txXfrm>
        <a:off x="32915" y="810129"/>
        <a:ext cx="8392370" cy="608437"/>
      </dsp:txXfrm>
    </dsp:sp>
    <dsp:sp modelId="{A6445519-E36D-458F-8F29-D286534B965D}">
      <dsp:nvSpPr>
        <dsp:cNvPr id="0" name=""/>
        <dsp:cNvSpPr/>
      </dsp:nvSpPr>
      <dsp:spPr>
        <a:xfrm>
          <a:off x="0" y="1553591"/>
          <a:ext cx="8458200" cy="688318"/>
        </a:xfrm>
        <a:prstGeom prst="roundRect">
          <a:avLst/>
        </a:prstGeom>
        <a:solidFill>
          <a:schemeClr val="accent4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/>
              </a:solidFill>
            </a:rPr>
            <a:t>This means, the </a:t>
          </a:r>
          <a:r>
            <a:rPr lang="en-US" sz="1800" kern="12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rPr>
            <a:t>continue</a:t>
          </a:r>
          <a:r>
            <a:rPr lang="en-US" sz="1800" kern="1200" dirty="0" smtClean="0">
              <a:solidFill>
                <a:schemeClr val="tx1"/>
              </a:solidFill>
            </a:rPr>
            <a:t> statement will not terminate the loop entirely, but terminates the current execution.</a:t>
          </a:r>
          <a:endParaRPr lang="en-US" sz="1800" kern="1200" dirty="0">
            <a:solidFill>
              <a:schemeClr val="tx1"/>
            </a:solidFill>
          </a:endParaRPr>
        </a:p>
      </dsp:txBody>
      <dsp:txXfrm>
        <a:off x="33601" y="1587192"/>
        <a:ext cx="8390998" cy="621116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8723AB-37EB-4EC2-B7B0-759657273835}">
      <dsp:nvSpPr>
        <dsp:cNvPr id="0" name=""/>
        <dsp:cNvSpPr/>
      </dsp:nvSpPr>
      <dsp:spPr>
        <a:xfrm>
          <a:off x="0" y="0"/>
          <a:ext cx="8458200" cy="513624"/>
        </a:xfrm>
        <a:prstGeom prst="roundRect">
          <a:avLst/>
        </a:prstGeom>
        <a:solidFill>
          <a:schemeClr val="accent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/>
              </a:solidFill>
            </a:rPr>
            <a:t>An array is a collection of values stored in adjacent memory locations.</a:t>
          </a:r>
          <a:endParaRPr lang="en-US" sz="1800" kern="1200" dirty="0">
            <a:solidFill>
              <a:schemeClr val="tx1"/>
            </a:solidFill>
          </a:endParaRPr>
        </a:p>
      </dsp:txBody>
      <dsp:txXfrm>
        <a:off x="25073" y="25073"/>
        <a:ext cx="8408054" cy="463478"/>
      </dsp:txXfrm>
    </dsp:sp>
    <dsp:sp modelId="{0256FAD6-365E-4CAB-8266-8CECC71F7F52}">
      <dsp:nvSpPr>
        <dsp:cNvPr id="0" name=""/>
        <dsp:cNvSpPr/>
      </dsp:nvSpPr>
      <dsp:spPr>
        <a:xfrm>
          <a:off x="0" y="629073"/>
          <a:ext cx="8458200" cy="511943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/>
              </a:solidFill>
            </a:rPr>
            <a:t>These array values are referenced using a common array name. The values of an array variable must be of the same data type.</a:t>
          </a:r>
          <a:endParaRPr lang="en-US" sz="1800" kern="1200" dirty="0">
            <a:solidFill>
              <a:schemeClr val="tx1"/>
            </a:solidFill>
          </a:endParaRPr>
        </a:p>
      </dsp:txBody>
      <dsp:txXfrm>
        <a:off x="24991" y="654064"/>
        <a:ext cx="8408218" cy="461961"/>
      </dsp:txXfrm>
    </dsp:sp>
    <dsp:sp modelId="{A6445519-E36D-458F-8F29-D286534B965D}">
      <dsp:nvSpPr>
        <dsp:cNvPr id="0" name=""/>
        <dsp:cNvSpPr/>
      </dsp:nvSpPr>
      <dsp:spPr>
        <a:xfrm>
          <a:off x="0" y="1286714"/>
          <a:ext cx="8458200" cy="522612"/>
        </a:xfrm>
        <a:prstGeom prst="roundRect">
          <a:avLst/>
        </a:prstGeom>
        <a:solidFill>
          <a:schemeClr val="accent4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/>
              </a:solidFill>
            </a:rPr>
            <a:t>These values that are also referred </a:t>
          </a:r>
          <a:r>
            <a:rPr lang="en-US" sz="1800" kern="1200" dirty="0" smtClean="0">
              <a:solidFill>
                <a:schemeClr val="tx1"/>
              </a:solidFill>
            </a:rPr>
            <a:t>to as </a:t>
          </a:r>
          <a:r>
            <a:rPr lang="en-US" sz="1800" kern="1200" dirty="0" smtClean="0">
              <a:solidFill>
                <a:schemeClr val="tx1"/>
              </a:solidFill>
            </a:rPr>
            <a:t>elements can be accessed by using subscript or index numbers.</a:t>
          </a:r>
          <a:endParaRPr lang="en-US" sz="1800" kern="1200" dirty="0">
            <a:solidFill>
              <a:schemeClr val="tx1"/>
            </a:solidFill>
          </a:endParaRPr>
        </a:p>
      </dsp:txBody>
      <dsp:txXfrm>
        <a:off x="25512" y="1312226"/>
        <a:ext cx="8407176" cy="471588"/>
      </dsp:txXfrm>
    </dsp:sp>
    <dsp:sp modelId="{02F157C3-4AF0-4564-919C-72DA0052C758}">
      <dsp:nvSpPr>
        <dsp:cNvPr id="0" name=""/>
        <dsp:cNvSpPr/>
      </dsp:nvSpPr>
      <dsp:spPr>
        <a:xfrm>
          <a:off x="0" y="1933553"/>
          <a:ext cx="8458200" cy="500614"/>
        </a:xfrm>
        <a:prstGeom prst="roundRect">
          <a:avLst/>
        </a:prstGeom>
        <a:solidFill>
          <a:schemeClr val="tx2">
            <a:lumMod val="40000"/>
            <a:lumOff val="6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/>
              </a:solidFill>
            </a:rPr>
            <a:t>The subscript number determines the position of an element in an array list.</a:t>
          </a:r>
          <a:endParaRPr lang="en-US" sz="1800" kern="1200" dirty="0">
            <a:solidFill>
              <a:schemeClr val="tx1"/>
            </a:solidFill>
          </a:endParaRPr>
        </a:p>
      </dsp:txBody>
      <dsp:txXfrm>
        <a:off x="24438" y="1957991"/>
        <a:ext cx="8409324" cy="451738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8723AB-37EB-4EC2-B7B0-759657273835}">
      <dsp:nvSpPr>
        <dsp:cNvPr id="0" name=""/>
        <dsp:cNvSpPr/>
      </dsp:nvSpPr>
      <dsp:spPr>
        <a:xfrm>
          <a:off x="0" y="0"/>
          <a:ext cx="8458200" cy="563734"/>
        </a:xfrm>
        <a:prstGeom prst="roundRect">
          <a:avLst/>
        </a:prstGeom>
        <a:solidFill>
          <a:schemeClr val="accent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/>
              </a:solidFill>
            </a:rPr>
            <a:t>An array is a set of values grouped together and identified by a single name. In JavaScript, the </a:t>
          </a:r>
          <a:r>
            <a:rPr lang="en-US" sz="1800" kern="12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rPr>
            <a:t>Array</a:t>
          </a:r>
          <a:r>
            <a:rPr lang="en-US" sz="1800" kern="1200" dirty="0" smtClean="0">
              <a:solidFill>
                <a:schemeClr val="tx1"/>
              </a:solidFill>
            </a:rPr>
            <a:t> object allows you to create arrays.</a:t>
          </a:r>
          <a:endParaRPr lang="en-US" sz="1800" kern="1200" dirty="0">
            <a:solidFill>
              <a:schemeClr val="tx1"/>
            </a:solidFill>
          </a:endParaRPr>
        </a:p>
      </dsp:txBody>
      <dsp:txXfrm>
        <a:off x="27519" y="27519"/>
        <a:ext cx="8403162" cy="508696"/>
      </dsp:txXfrm>
    </dsp:sp>
    <dsp:sp modelId="{A6445519-E36D-458F-8F29-D286534B965D}">
      <dsp:nvSpPr>
        <dsp:cNvPr id="0" name=""/>
        <dsp:cNvSpPr/>
      </dsp:nvSpPr>
      <dsp:spPr>
        <a:xfrm>
          <a:off x="0" y="685801"/>
          <a:ext cx="8458200" cy="573598"/>
        </a:xfrm>
        <a:prstGeom prst="roundRect">
          <a:avLst/>
        </a:prstGeom>
        <a:solidFill>
          <a:schemeClr val="accent4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/>
              </a:solidFill>
            </a:rPr>
            <a:t>It provides the </a:t>
          </a:r>
          <a:r>
            <a:rPr lang="en-US" sz="1800" kern="12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rPr>
            <a:t>length</a:t>
          </a:r>
          <a:r>
            <a:rPr lang="en-US" sz="1800" kern="1200" dirty="0" smtClean="0">
              <a:solidFill>
                <a:schemeClr val="tx1"/>
              </a:solidFill>
            </a:rPr>
            <a:t> property that allows you to determine the number of elements in an array</a:t>
          </a:r>
          <a:r>
            <a:rPr lang="en-US" sz="1800" kern="1200" dirty="0" smtClean="0">
              <a:solidFill>
                <a:schemeClr val="tx1"/>
              </a:solidFill>
            </a:rPr>
            <a:t>.</a:t>
          </a:r>
          <a:endParaRPr lang="en-US" sz="1800" kern="1200" dirty="0">
            <a:solidFill>
              <a:schemeClr val="tx1"/>
            </a:solidFill>
          </a:endParaRPr>
        </a:p>
      </dsp:txBody>
      <dsp:txXfrm>
        <a:off x="28001" y="713802"/>
        <a:ext cx="8402198" cy="517596"/>
      </dsp:txXfrm>
    </dsp:sp>
    <dsp:sp modelId="{02F157C3-4AF0-4564-919C-72DA0052C758}">
      <dsp:nvSpPr>
        <dsp:cNvPr id="0" name=""/>
        <dsp:cNvSpPr/>
      </dsp:nvSpPr>
      <dsp:spPr>
        <a:xfrm>
          <a:off x="0" y="1371600"/>
          <a:ext cx="8458200" cy="549455"/>
        </a:xfrm>
        <a:prstGeom prst="roundRect">
          <a:avLst/>
        </a:prstGeom>
        <a:solidFill>
          <a:schemeClr val="tx2">
            <a:lumMod val="40000"/>
            <a:lumOff val="6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/>
              </a:solidFill>
            </a:rPr>
            <a:t>The various methods of the </a:t>
          </a:r>
          <a:r>
            <a:rPr lang="en-US" sz="1800" kern="12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rPr>
            <a:t>Array</a:t>
          </a:r>
          <a:r>
            <a:rPr lang="en-US" sz="1800" kern="1200" dirty="0" smtClean="0">
              <a:solidFill>
                <a:schemeClr val="tx1"/>
              </a:solidFill>
            </a:rPr>
            <a:t> object allow to access and manipulate the array elements.</a:t>
          </a:r>
          <a:endParaRPr lang="en-US" sz="1800" kern="1200" dirty="0">
            <a:solidFill>
              <a:schemeClr val="tx1"/>
            </a:solidFill>
          </a:endParaRPr>
        </a:p>
      </dsp:txBody>
      <dsp:txXfrm>
        <a:off x="26822" y="1398422"/>
        <a:ext cx="8404556" cy="495811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8723AB-37EB-4EC2-B7B0-759657273835}">
      <dsp:nvSpPr>
        <dsp:cNvPr id="0" name=""/>
        <dsp:cNvSpPr/>
      </dsp:nvSpPr>
      <dsp:spPr>
        <a:xfrm>
          <a:off x="0" y="0"/>
          <a:ext cx="8458200" cy="714063"/>
        </a:xfrm>
        <a:prstGeom prst="roundRect">
          <a:avLst/>
        </a:prstGeom>
        <a:solidFill>
          <a:schemeClr val="accent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/>
              </a:solidFill>
            </a:rPr>
            <a:t>The </a:t>
          </a:r>
          <a:r>
            <a:rPr lang="en-US" sz="1800" kern="12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rPr>
            <a:t>for..in</a:t>
          </a:r>
          <a:r>
            <a:rPr lang="en-US" sz="1800" kern="1200" dirty="0" smtClean="0">
              <a:solidFill>
                <a:schemeClr val="tx1"/>
              </a:solidFill>
            </a:rPr>
            <a:t> loop is an extension of the </a:t>
          </a:r>
          <a:r>
            <a:rPr lang="en-US" sz="1800" kern="12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rPr>
            <a:t>for</a:t>
          </a:r>
          <a:r>
            <a:rPr lang="en-US" sz="1800" kern="1200" dirty="0" smtClean="0">
              <a:solidFill>
                <a:schemeClr val="tx1"/>
              </a:solidFill>
            </a:rPr>
            <a:t> loop. It enables to perform specific actions on the arrays of objects.</a:t>
          </a:r>
          <a:endParaRPr lang="en-US" sz="1800" kern="1200" dirty="0">
            <a:solidFill>
              <a:schemeClr val="tx1"/>
            </a:solidFill>
          </a:endParaRPr>
        </a:p>
      </dsp:txBody>
      <dsp:txXfrm>
        <a:off x="34858" y="34858"/>
        <a:ext cx="8388484" cy="644347"/>
      </dsp:txXfrm>
    </dsp:sp>
    <dsp:sp modelId="{0256FAD6-365E-4CAB-8266-8CECC71F7F52}">
      <dsp:nvSpPr>
        <dsp:cNvPr id="0" name=""/>
        <dsp:cNvSpPr/>
      </dsp:nvSpPr>
      <dsp:spPr>
        <a:xfrm>
          <a:off x="0" y="788675"/>
          <a:ext cx="8458200" cy="711726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/>
              </a:solidFill>
            </a:rPr>
            <a:t>The loop reads every element in the specified array and executes a block of code only once for each element in the array.</a:t>
          </a:r>
          <a:endParaRPr lang="en-US" sz="1800" kern="1200" dirty="0">
            <a:solidFill>
              <a:schemeClr val="tx1"/>
            </a:solidFill>
          </a:endParaRPr>
        </a:p>
      </dsp:txBody>
      <dsp:txXfrm>
        <a:off x="34744" y="823419"/>
        <a:ext cx="8388712" cy="64223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ct val="0"/>
              </a:spcBef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987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fld id="{70DF8904-1D84-4BB6-AAF3-D34F7B9FEE91}" type="datetime1">
              <a:rPr lang="en-US"/>
              <a:pPr>
                <a:defRPr/>
              </a:pPr>
              <a:t>8/22/2012</a:t>
            </a:fld>
            <a:endParaRPr lang="en-US" dirty="0"/>
          </a:p>
        </p:txBody>
      </p:sp>
      <p:sp>
        <p:nvSpPr>
          <p:cNvPr id="7987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ct val="0"/>
              </a:spcBef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987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fld id="{2AF2A2C3-5D27-492F-B00E-8D3B8595EC9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9525381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ct val="0"/>
              </a:spcBef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885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fld id="{A3474123-3793-4D37-AE19-75C97A7D4EB3}" type="datetime1">
              <a:rPr lang="en-US"/>
              <a:pPr>
                <a:defRPr/>
              </a:pPr>
              <a:t>8/22/2012</a:t>
            </a:fld>
            <a:endParaRPr lang="en-US" dirty="0"/>
          </a:p>
        </p:txBody>
      </p:sp>
      <p:sp>
        <p:nvSpPr>
          <p:cNvPr id="1229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885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7885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ct val="0"/>
              </a:spcBef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885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fld id="{6AE1F710-3F4D-4CB2-B8EF-AD2B0CD3788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53550914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 Box 13"/>
          <p:cNvSpPr txBox="1">
            <a:spLocks noChangeArrowheads="1"/>
          </p:cNvSpPr>
          <p:nvPr userDrawn="1"/>
        </p:nvSpPr>
        <p:spPr bwMode="auto">
          <a:xfrm>
            <a:off x="1752600" y="3657600"/>
            <a:ext cx="21336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>
            <a:defPPr>
              <a:defRPr lang="en-US"/>
            </a:defPPr>
            <a:lvl1pPr algn="l" rtl="0" fontAlgn="base">
              <a:lnSpc>
                <a:spcPct val="70000"/>
              </a:lnSpc>
              <a:spcBef>
                <a:spcPct val="5000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1pPr>
            <a:lvl2pPr marL="457200" algn="l" rtl="0" fontAlgn="base">
              <a:lnSpc>
                <a:spcPct val="70000"/>
              </a:lnSpc>
              <a:spcBef>
                <a:spcPct val="5000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2pPr>
            <a:lvl3pPr marL="914400" algn="l" rtl="0" fontAlgn="base">
              <a:lnSpc>
                <a:spcPct val="70000"/>
              </a:lnSpc>
              <a:spcBef>
                <a:spcPct val="5000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3pPr>
            <a:lvl4pPr marL="1371600" algn="l" rtl="0" fontAlgn="base">
              <a:lnSpc>
                <a:spcPct val="70000"/>
              </a:lnSpc>
              <a:spcBef>
                <a:spcPct val="5000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4pPr>
            <a:lvl5pPr marL="1828800" algn="l" rtl="0" fontAlgn="base">
              <a:lnSpc>
                <a:spcPct val="70000"/>
              </a:lnSpc>
              <a:spcBef>
                <a:spcPct val="5000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defRPr/>
            </a:pPr>
            <a:r>
              <a:rPr lang="en-US" sz="2800" b="1" dirty="0" smtClean="0">
                <a:latin typeface="Book Antiqua" pitchFamily="18" charset="0"/>
              </a:rPr>
              <a:t>Session: 14</a:t>
            </a:r>
            <a:endParaRPr lang="en-US" sz="2800" b="1" dirty="0">
              <a:latin typeface="Book Antiqua" pitchFamily="18" charset="0"/>
            </a:endParaRPr>
          </a:p>
        </p:txBody>
      </p:sp>
      <p:sp>
        <p:nvSpPr>
          <p:cNvPr id="39" name="Text Box 11"/>
          <p:cNvSpPr txBox="1">
            <a:spLocks noChangeArrowheads="1"/>
          </p:cNvSpPr>
          <p:nvPr userDrawn="1"/>
        </p:nvSpPr>
        <p:spPr bwMode="auto">
          <a:xfrm>
            <a:off x="914400" y="4419600"/>
            <a:ext cx="7315200" cy="784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>
            <a:defPPr>
              <a:defRPr lang="en-US"/>
            </a:defPPr>
            <a:lvl1pPr algn="l" rtl="0" fontAlgn="base">
              <a:lnSpc>
                <a:spcPct val="70000"/>
              </a:lnSpc>
              <a:spcBef>
                <a:spcPct val="5000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1pPr>
            <a:lvl2pPr marL="457200" algn="l" rtl="0" fontAlgn="base">
              <a:lnSpc>
                <a:spcPct val="70000"/>
              </a:lnSpc>
              <a:spcBef>
                <a:spcPct val="5000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2pPr>
            <a:lvl3pPr marL="914400" algn="l" rtl="0" fontAlgn="base">
              <a:lnSpc>
                <a:spcPct val="70000"/>
              </a:lnSpc>
              <a:spcBef>
                <a:spcPct val="5000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3pPr>
            <a:lvl4pPr marL="1371600" algn="l" rtl="0" fontAlgn="base">
              <a:lnSpc>
                <a:spcPct val="70000"/>
              </a:lnSpc>
              <a:spcBef>
                <a:spcPct val="5000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4pPr>
            <a:lvl5pPr marL="1828800" algn="l" rtl="0" fontAlgn="base">
              <a:lnSpc>
                <a:spcPct val="70000"/>
              </a:lnSpc>
              <a:spcBef>
                <a:spcPct val="5000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defRPr/>
            </a:pPr>
            <a:r>
              <a:rPr lang="en-US" sz="4500" b="1" i="1" dirty="0" smtClean="0">
                <a:effectLst>
                  <a:reflection blurRad="6350" stA="55000" endA="300" endPos="45500" dir="5400000" sy="-100000" algn="bl" rotWithShape="0"/>
                </a:effectLst>
                <a:latin typeface="Book Antiqua" pitchFamily="18" charset="0"/>
              </a:rPr>
              <a:t>Loops and Arrays</a:t>
            </a:r>
            <a:endParaRPr lang="en-US" sz="4500" b="1" i="1" dirty="0">
              <a:effectLst>
                <a:reflection blurRad="6350" stA="55000" endA="300" endPos="45500" dir="5400000" sy="-100000" algn="bl" rotWithShape="0"/>
              </a:effectLst>
              <a:latin typeface="Book Antiqua" pitchFamily="18" charset="0"/>
            </a:endParaRPr>
          </a:p>
        </p:txBody>
      </p:sp>
      <p:sp>
        <p:nvSpPr>
          <p:cNvPr id="44" name="Rectangle 43"/>
          <p:cNvSpPr/>
          <p:nvPr userDrawn="1"/>
        </p:nvSpPr>
        <p:spPr>
          <a:xfrm>
            <a:off x="0" y="0"/>
            <a:ext cx="685800" cy="6858000"/>
          </a:xfrm>
          <a:prstGeom prst="rect">
            <a:avLst/>
          </a:prstGeom>
          <a:gradFill>
            <a:gsLst>
              <a:gs pos="0">
                <a:schemeClr val="accent6">
                  <a:lumMod val="75000"/>
                </a:schemeClr>
              </a:gs>
              <a:gs pos="50000">
                <a:schemeClr val="accent6">
                  <a:lumMod val="75000"/>
                </a:schemeClr>
              </a:gs>
              <a:gs pos="100000">
                <a:schemeClr val="tx2">
                  <a:lumMod val="20000"/>
                  <a:lumOff val="8000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lnSpc>
                <a:spcPct val="70000"/>
              </a:lnSpc>
              <a:spcBef>
                <a:spcPct val="50000"/>
              </a:spcBef>
              <a:spcAft>
                <a:spcPct val="0"/>
              </a:spcAft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lnSpc>
                <a:spcPct val="70000"/>
              </a:lnSpc>
              <a:spcBef>
                <a:spcPct val="50000"/>
              </a:spcBef>
              <a:spcAft>
                <a:spcPct val="0"/>
              </a:spcAft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lnSpc>
                <a:spcPct val="70000"/>
              </a:lnSpc>
              <a:spcBef>
                <a:spcPct val="50000"/>
              </a:spcBef>
              <a:spcAft>
                <a:spcPct val="0"/>
              </a:spcAft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lnSpc>
                <a:spcPct val="70000"/>
              </a:lnSpc>
              <a:spcBef>
                <a:spcPct val="50000"/>
              </a:spcBef>
              <a:spcAft>
                <a:spcPct val="0"/>
              </a:spcAft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lnSpc>
                <a:spcPct val="70000"/>
              </a:lnSpc>
              <a:spcBef>
                <a:spcPct val="50000"/>
              </a:spcBef>
              <a:spcAft>
                <a:spcPct val="0"/>
              </a:spcAft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 noChangeArrowheads="1"/>
          </p:cNvPicPr>
          <p:nvPr userDrawn="1"/>
        </p:nvPicPr>
        <p:blipFill>
          <a:blip r:embed="rId2" cstate="print"/>
          <a:srcRect l="3556"/>
          <a:stretch>
            <a:fillRect/>
          </a:stretch>
        </p:blipFill>
        <p:spPr bwMode="auto">
          <a:xfrm>
            <a:off x="7040033" y="2133600"/>
            <a:ext cx="656167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" name="Picture 15" descr="Internet_Explorer_7_Logo-150x150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010400" y="838200"/>
            <a:ext cx="609600" cy="609600"/>
          </a:xfrm>
          <a:prstGeom prst="rect">
            <a:avLst/>
          </a:prstGeom>
        </p:spPr>
      </p:pic>
      <p:pic>
        <p:nvPicPr>
          <p:cNvPr id="17" name="Picture 16" descr="images.jpg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 rot="20511007">
            <a:off x="988434" y="709483"/>
            <a:ext cx="2466975" cy="1847850"/>
          </a:xfrm>
          <a:prstGeom prst="rect">
            <a:avLst/>
          </a:prstGeom>
        </p:spPr>
      </p:pic>
      <p:sp>
        <p:nvSpPr>
          <p:cNvPr id="18" name="Rectangle 17"/>
          <p:cNvSpPr/>
          <p:nvPr userDrawn="1"/>
        </p:nvSpPr>
        <p:spPr>
          <a:xfrm>
            <a:off x="228600" y="1295400"/>
            <a:ext cx="7571303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>
            <a:defPPr>
              <a:defRPr lang="en-US"/>
            </a:defPPr>
            <a:lvl1pPr algn="l" rtl="0" fontAlgn="base">
              <a:lnSpc>
                <a:spcPct val="70000"/>
              </a:lnSpc>
              <a:spcBef>
                <a:spcPct val="5000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1pPr>
            <a:lvl2pPr marL="457200" algn="l" rtl="0" fontAlgn="base">
              <a:lnSpc>
                <a:spcPct val="70000"/>
              </a:lnSpc>
              <a:spcBef>
                <a:spcPct val="5000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2pPr>
            <a:lvl3pPr marL="914400" algn="l" rtl="0" fontAlgn="base">
              <a:lnSpc>
                <a:spcPct val="70000"/>
              </a:lnSpc>
              <a:spcBef>
                <a:spcPct val="5000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3pPr>
            <a:lvl4pPr marL="1371600" algn="l" rtl="0" fontAlgn="base">
              <a:lnSpc>
                <a:spcPct val="70000"/>
              </a:lnSpc>
              <a:spcBef>
                <a:spcPct val="5000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4pPr>
            <a:lvl5pPr marL="1828800" algn="l" rtl="0" fontAlgn="base">
              <a:lnSpc>
                <a:spcPct val="70000"/>
              </a:lnSpc>
              <a:spcBef>
                <a:spcPct val="5000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sz="6000" b="1" i="1" cap="none" spc="0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    NexTGen Web</a:t>
            </a:r>
            <a:endParaRPr lang="en-US" sz="6000" b="1" cap="none" spc="0" dirty="0">
              <a:ln w="11430"/>
              <a:gradFill>
                <a:gsLst>
                  <a:gs pos="0">
                    <a:schemeClr val="accent4">
                      <a:lumMod val="75000"/>
                    </a:schemeClr>
                  </a:gs>
                  <a:gs pos="49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tx2">
                      <a:lumMod val="20000"/>
                      <a:lumOff val="80000"/>
                    </a:schemeClr>
                  </a:gs>
                </a:gsLst>
                <a:lin ang="5400000" scaled="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pic>
        <p:nvPicPr>
          <p:cNvPr id="19" name="Picture 18"/>
          <p:cNvPicPr>
            <a:picLocks noChangeAspect="1" noChangeArrowheads="1"/>
          </p:cNvPicPr>
          <p:nvPr userDrawn="1"/>
        </p:nvPicPr>
        <p:blipFill>
          <a:blip r:embed="rId5" cstate="print"/>
          <a:srcRect t="3540"/>
          <a:stretch>
            <a:fillRect/>
          </a:stretch>
        </p:blipFill>
        <p:spPr bwMode="auto">
          <a:xfrm>
            <a:off x="5943600" y="2209800"/>
            <a:ext cx="762000" cy="6463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" name="Picture 19"/>
          <p:cNvPicPr>
            <a:picLocks noChangeAspect="1" noChangeArrowheads="1"/>
          </p:cNvPicPr>
          <p:nvPr userDrawn="1"/>
        </p:nvPicPr>
        <p:blipFill>
          <a:blip r:embed="rId6"/>
          <a:srcRect/>
          <a:stretch>
            <a:fillRect/>
          </a:stretch>
        </p:blipFill>
        <p:spPr bwMode="auto">
          <a:xfrm>
            <a:off x="6009901" y="838200"/>
            <a:ext cx="619499" cy="590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1" name="Picture 20" descr="256px-Chrome_Logo.svg_.png"/>
          <p:cNvPicPr>
            <a:picLocks noChangeAspect="1"/>
          </p:cNvPicPr>
          <p:nvPr userDrawn="1"/>
        </p:nvPicPr>
        <p:blipFill>
          <a:blip r:embed="rId7" cstate="print"/>
          <a:stretch>
            <a:fillRect/>
          </a:stretch>
        </p:blipFill>
        <p:spPr>
          <a:xfrm>
            <a:off x="7772400" y="1524000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gradFill>
          <a:gsLst>
            <a:gs pos="0">
              <a:schemeClr val="accent6">
                <a:lumMod val="60000"/>
                <a:lumOff val="40000"/>
              </a:schemeClr>
            </a:gs>
            <a:gs pos="50000">
              <a:schemeClr val="accent3">
                <a:lumMod val="40000"/>
                <a:lumOff val="60000"/>
              </a:schemeClr>
            </a:gs>
            <a:gs pos="100000">
              <a:schemeClr val="tx2">
                <a:lumMod val="20000"/>
                <a:lumOff val="8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0" y="0"/>
            <a:ext cx="9144000" cy="762000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50000">
                <a:schemeClr val="accent6">
                  <a:lumMod val="40000"/>
                  <a:lumOff val="60000"/>
                </a:schemeClr>
              </a:gs>
              <a:gs pos="100000">
                <a:schemeClr val="accent3">
                  <a:lumMod val="40000"/>
                  <a:lumOff val="6000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mtClean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00955DD6-A7F2-49FA-B365-0779B3D9317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14600" y="6613525"/>
            <a:ext cx="6019800" cy="168275"/>
          </a:xfrm>
        </p:spPr>
        <p:txBody>
          <a:bodyPr/>
          <a:lstStyle>
            <a:lvl1pPr>
              <a:defRPr smtClean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US" smtClean="0"/>
              <a:t>Loops and Arrays / Session 14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533400" y="228600"/>
            <a:ext cx="7620000" cy="411162"/>
          </a:xfrm>
          <a:noFill/>
          <a:ln>
            <a:noFill/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txBody>
          <a:bodyPr/>
          <a:lstStyle>
            <a:lvl1pPr algn="l">
              <a:defRPr sz="3200" b="1" i="0" cap="none" spc="0" baseline="0">
                <a:ln w="900" cmpd="sng">
                  <a:solidFill>
                    <a:srgbClr val="C00000">
                      <a:alpha val="55000"/>
                    </a:srgbClr>
                  </a:solidFill>
                  <a:prstDash val="solid"/>
                </a:ln>
                <a:gradFill>
                  <a:gsLst>
                    <a:gs pos="0">
                      <a:schemeClr val="accent2">
                        <a:lumMod val="75000"/>
                      </a:schemeClr>
                    </a:gs>
                    <a:gs pos="50000">
                      <a:srgbClr val="FF0000"/>
                    </a:gs>
                    <a:gs pos="100000">
                      <a:schemeClr val="tx2">
                        <a:lumMod val="20000"/>
                        <a:lumOff val="80000"/>
                      </a:schemeClr>
                    </a:gs>
                  </a:gsLst>
                  <a:lin ang="16200000" scaled="0"/>
                </a:gra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  <a:latin typeface="Book Antiqua" pitchFamily="18" charset="0"/>
              </a:defRPr>
            </a:lvl1pPr>
          </a:lstStyle>
          <a:p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14" name="Footer Placeholder 4"/>
          <p:cNvSpPr txBox="1">
            <a:spLocks/>
          </p:cNvSpPr>
          <p:nvPr userDrawn="1"/>
        </p:nvSpPr>
        <p:spPr>
          <a:xfrm>
            <a:off x="0" y="6613525"/>
            <a:ext cx="3048000" cy="24447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fontAlgn="base">
              <a:lnSpc>
                <a:spcPct val="70000"/>
              </a:lnSpc>
              <a:spcBef>
                <a:spcPct val="5000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1pPr>
            <a:lvl2pPr marL="457200" algn="l" rtl="0" fontAlgn="base">
              <a:lnSpc>
                <a:spcPct val="70000"/>
              </a:lnSpc>
              <a:spcBef>
                <a:spcPct val="5000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2pPr>
            <a:lvl3pPr marL="914400" algn="l" rtl="0" fontAlgn="base">
              <a:lnSpc>
                <a:spcPct val="70000"/>
              </a:lnSpc>
              <a:spcBef>
                <a:spcPct val="5000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3pPr>
            <a:lvl4pPr marL="1371600" algn="l" rtl="0" fontAlgn="base">
              <a:lnSpc>
                <a:spcPct val="70000"/>
              </a:lnSpc>
              <a:spcBef>
                <a:spcPct val="5000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4pPr>
            <a:lvl5pPr marL="1828800" algn="l" rtl="0" fontAlgn="base">
              <a:lnSpc>
                <a:spcPct val="70000"/>
              </a:lnSpc>
              <a:spcBef>
                <a:spcPct val="5000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© </a:t>
            </a:r>
            <a:r>
              <a:rPr kumimoji="0" lang="fr-FR" sz="1200" b="0" i="1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Aptech</a:t>
            </a:r>
            <a:r>
              <a:rPr kumimoji="0" lang="fr-FR" sz="12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 Ltd. </a:t>
            </a:r>
            <a:endParaRPr kumimoji="0" lang="en-US" sz="1200" b="0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</p:txBody>
      </p:sp>
      <p:pic>
        <p:nvPicPr>
          <p:cNvPr id="16" name="Picture 15" descr="HTML5_Logo_256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76200" y="76200"/>
            <a:ext cx="685800" cy="685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  <p:hf hdr="0" dt="0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228600" y="350838"/>
            <a:ext cx="8229600" cy="411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04800" y="914400"/>
            <a:ext cx="861060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86000" y="6613525"/>
            <a:ext cx="6019800" cy="16827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defRPr sz="1200" smtClean="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pPr>
              <a:defRPr/>
            </a:pPr>
            <a:r>
              <a:rPr lang="en-US" dirty="0" smtClean="0"/>
              <a:t>Sharing and Maintaining Workbook / Session 1 </a:t>
            </a: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53400" y="6613525"/>
            <a:ext cx="776288" cy="16827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defRPr sz="1200">
                <a:solidFill>
                  <a:schemeClr val="bg1"/>
                </a:solidFill>
                <a:latin typeface="Calibri" pitchFamily="34" charset="0"/>
              </a:defRPr>
            </a:lvl1pPr>
          </a:lstStyle>
          <a:p>
            <a:pPr>
              <a:defRPr/>
            </a:pPr>
            <a:fld id="{FDB8DBC7-0BCB-4E12-A641-EF030C31DE2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7" r:id="rId1"/>
    <p:sldLayoutId id="2147483798" r:id="rId2"/>
  </p:sldLayoutIdLst>
  <p:timing>
    <p:tnLst>
      <p:par>
        <p:cTn id="1" dur="indefinite" restart="never" nodeType="tmRoot"/>
      </p:par>
    </p:tnLst>
  </p:timing>
  <p:hf hdr="0" dt="0"/>
  <p:txStyles>
    <p:titleStyle>
      <a:lvl1pPr algn="r" rtl="0" eaLnBrk="0" fontAlgn="base" hangingPunct="0">
        <a:spcBef>
          <a:spcPct val="0"/>
        </a:spcBef>
        <a:spcAft>
          <a:spcPct val="0"/>
        </a:spcAft>
        <a:defRPr sz="2500" b="1" kern="1200">
          <a:solidFill>
            <a:schemeClr val="bg1"/>
          </a:solidFill>
          <a:latin typeface="Arial" charset="0"/>
          <a:ea typeface="+mj-ea"/>
          <a:cs typeface="+mj-cs"/>
        </a:defRPr>
      </a:lvl1pPr>
      <a:lvl2pPr algn="r" rtl="0" eaLnBrk="0" fontAlgn="base" hangingPunct="0">
        <a:spcBef>
          <a:spcPct val="0"/>
        </a:spcBef>
        <a:spcAft>
          <a:spcPct val="0"/>
        </a:spcAft>
        <a:defRPr sz="2500" b="1">
          <a:solidFill>
            <a:schemeClr val="bg1"/>
          </a:solidFill>
          <a:latin typeface="Arial" charset="0"/>
        </a:defRPr>
      </a:lvl2pPr>
      <a:lvl3pPr algn="r" rtl="0" eaLnBrk="0" fontAlgn="base" hangingPunct="0">
        <a:spcBef>
          <a:spcPct val="0"/>
        </a:spcBef>
        <a:spcAft>
          <a:spcPct val="0"/>
        </a:spcAft>
        <a:defRPr sz="2500" b="1">
          <a:solidFill>
            <a:schemeClr val="bg1"/>
          </a:solidFill>
          <a:latin typeface="Arial" charset="0"/>
        </a:defRPr>
      </a:lvl3pPr>
      <a:lvl4pPr algn="r" rtl="0" eaLnBrk="0" fontAlgn="base" hangingPunct="0">
        <a:spcBef>
          <a:spcPct val="0"/>
        </a:spcBef>
        <a:spcAft>
          <a:spcPct val="0"/>
        </a:spcAft>
        <a:defRPr sz="2500" b="1">
          <a:solidFill>
            <a:schemeClr val="bg1"/>
          </a:solidFill>
          <a:latin typeface="Arial" charset="0"/>
        </a:defRPr>
      </a:lvl4pPr>
      <a:lvl5pPr algn="r" rtl="0" eaLnBrk="0" fontAlgn="base" hangingPunct="0">
        <a:spcBef>
          <a:spcPct val="0"/>
        </a:spcBef>
        <a:spcAft>
          <a:spcPct val="0"/>
        </a:spcAft>
        <a:defRPr sz="2500" b="1">
          <a:solidFill>
            <a:schemeClr val="bg1"/>
          </a:solidFill>
          <a:latin typeface="Arial" charset="0"/>
        </a:defRPr>
      </a:lvl5pPr>
      <a:lvl6pPr marL="457200" algn="r" rtl="0" fontAlgn="base">
        <a:spcBef>
          <a:spcPct val="0"/>
        </a:spcBef>
        <a:spcAft>
          <a:spcPct val="0"/>
        </a:spcAft>
        <a:defRPr sz="2500" b="1">
          <a:solidFill>
            <a:schemeClr val="bg1"/>
          </a:solidFill>
          <a:latin typeface="Calibri" pitchFamily="34" charset="0"/>
        </a:defRPr>
      </a:lvl6pPr>
      <a:lvl7pPr marL="914400" algn="r" rtl="0" fontAlgn="base">
        <a:spcBef>
          <a:spcPct val="0"/>
        </a:spcBef>
        <a:spcAft>
          <a:spcPct val="0"/>
        </a:spcAft>
        <a:defRPr sz="2500" b="1">
          <a:solidFill>
            <a:schemeClr val="bg1"/>
          </a:solidFill>
          <a:latin typeface="Calibri" pitchFamily="34" charset="0"/>
        </a:defRPr>
      </a:lvl7pPr>
      <a:lvl8pPr marL="1371600" algn="r" rtl="0" fontAlgn="base">
        <a:spcBef>
          <a:spcPct val="0"/>
        </a:spcBef>
        <a:spcAft>
          <a:spcPct val="0"/>
        </a:spcAft>
        <a:defRPr sz="2500" b="1">
          <a:solidFill>
            <a:schemeClr val="bg1"/>
          </a:solidFill>
          <a:latin typeface="Calibri" pitchFamily="34" charset="0"/>
        </a:defRPr>
      </a:lvl8pPr>
      <a:lvl9pPr marL="1828800" algn="r" rtl="0" fontAlgn="base">
        <a:spcBef>
          <a:spcPct val="0"/>
        </a:spcBef>
        <a:spcAft>
          <a:spcPct val="0"/>
        </a:spcAft>
        <a:defRPr sz="2500" b="1">
          <a:solidFill>
            <a:schemeClr val="bg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004E4C"/>
        </a:buClr>
        <a:buSzPct val="50000"/>
        <a:buFont typeface="Wingdings" pitchFamily="2" charset="2"/>
        <a:buChar char="u"/>
        <a:defRPr sz="2800" kern="1200">
          <a:solidFill>
            <a:schemeClr val="tx1"/>
          </a:solidFill>
          <a:latin typeface="Calibri" pitchFamily="34" charset="0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006666"/>
        </a:buClr>
        <a:buSzPct val="50000"/>
        <a:buFont typeface="Wingdings 2" pitchFamily="18" charset="2"/>
        <a:buChar char="²"/>
        <a:defRPr sz="2400" kern="1200">
          <a:solidFill>
            <a:schemeClr val="tx1"/>
          </a:solidFill>
          <a:latin typeface="Calibri" pitchFamily="34" charset="0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006666"/>
        </a:buClr>
        <a:buSzPct val="40000"/>
        <a:buFont typeface="Wingdings 2" pitchFamily="18" charset="2"/>
        <a:buChar char="³"/>
        <a:defRPr sz="2000" kern="1200">
          <a:solidFill>
            <a:schemeClr val="tx1"/>
          </a:solidFill>
          <a:latin typeface="Calibri" pitchFamily="34" charset="0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800" kern="1200">
          <a:solidFill>
            <a:schemeClr val="tx1"/>
          </a:solidFill>
          <a:latin typeface="Calibri" pitchFamily="34" charset="0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800" kern="1200">
          <a:solidFill>
            <a:schemeClr val="tx1"/>
          </a:solidFill>
          <a:latin typeface="Calibri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7" Type="http://schemas.microsoft.com/office/2007/relationships/diagramDrawing" Target="../diagrams/drawing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tiff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7" Type="http://schemas.microsoft.com/office/2007/relationships/diagramDrawing" Target="../diagrams/drawing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tiff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7" Type="http://schemas.microsoft.com/office/2007/relationships/diagramDrawing" Target="../diagrams/drawing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tiff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microsoft.com/office/2007/relationships/diagramDrawing" Target="../diagrams/drawing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tiff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Loops and Arrays / Session 14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 Loop 3-4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28600" y="762000"/>
            <a:ext cx="8686800" cy="8382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 algn="just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The Code Snippet demonstrates the script that accepts a number from the user and displays the first ten multiples of that number.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51599" y="1560919"/>
            <a:ext cx="8187601" cy="3011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000"/>
              </a:lnSpc>
            </a:pPr>
            <a:r>
              <a:rPr lang="en-GB" sz="2800" baseline="30000" dirty="0" smtClean="0"/>
              <a:t>&lt;script&gt;</a:t>
            </a:r>
          </a:p>
          <a:p>
            <a:pPr>
              <a:lnSpc>
                <a:spcPts val="1000"/>
              </a:lnSpc>
            </a:pPr>
            <a:r>
              <a:rPr lang="en-GB" sz="2800" baseline="30000" dirty="0" err="1" smtClean="0"/>
              <a:t>var</a:t>
            </a:r>
            <a:r>
              <a:rPr lang="en-GB" sz="2800" baseline="30000" dirty="0" smtClean="0"/>
              <a:t> </a:t>
            </a:r>
            <a:r>
              <a:rPr lang="en-GB" sz="2800" baseline="30000" dirty="0" err="1" smtClean="0"/>
              <a:t>inputNum</a:t>
            </a:r>
            <a:r>
              <a:rPr lang="en-GB" sz="2800" baseline="30000" dirty="0" smtClean="0"/>
              <a:t> = prompt(‘Enter any number:’);</a:t>
            </a:r>
          </a:p>
          <a:p>
            <a:pPr>
              <a:lnSpc>
                <a:spcPts val="1000"/>
              </a:lnSpc>
            </a:pPr>
            <a:r>
              <a:rPr lang="en-GB" sz="2800" baseline="30000" dirty="0" err="1" smtClean="0"/>
              <a:t>var</a:t>
            </a:r>
            <a:r>
              <a:rPr lang="en-GB" sz="2800" baseline="30000" dirty="0" smtClean="0"/>
              <a:t> result = 0;</a:t>
            </a:r>
          </a:p>
          <a:p>
            <a:pPr>
              <a:lnSpc>
                <a:spcPts val="1000"/>
              </a:lnSpc>
            </a:pPr>
            <a:r>
              <a:rPr lang="en-GB" sz="2800" baseline="30000" dirty="0" err="1" smtClean="0"/>
              <a:t>document.write</a:t>
            </a:r>
            <a:r>
              <a:rPr lang="en-GB" sz="2800" baseline="30000" dirty="0" smtClean="0"/>
              <a:t> (‘Multiples of: ‘ + </a:t>
            </a:r>
            <a:r>
              <a:rPr lang="en-GB" sz="2800" baseline="30000" dirty="0" err="1" smtClean="0"/>
              <a:t>inputNum</a:t>
            </a:r>
            <a:r>
              <a:rPr lang="en-GB" sz="2800" baseline="30000" dirty="0" smtClean="0"/>
              <a:t> + ‘&lt;</a:t>
            </a:r>
            <a:r>
              <a:rPr lang="en-GB" sz="2800" baseline="30000" dirty="0" err="1" smtClean="0"/>
              <a:t>br</a:t>
            </a:r>
            <a:r>
              <a:rPr lang="en-GB" sz="2800" baseline="30000" dirty="0" smtClean="0"/>
              <a:t> /&gt;’);</a:t>
            </a:r>
          </a:p>
          <a:p>
            <a:pPr>
              <a:lnSpc>
                <a:spcPts val="1000"/>
              </a:lnSpc>
            </a:pPr>
            <a:r>
              <a:rPr lang="nn-NO" sz="2800" baseline="30000" dirty="0" smtClean="0"/>
              <a:t>for (var i=1; i&lt;=10; i++)</a:t>
            </a:r>
          </a:p>
          <a:p>
            <a:pPr>
              <a:lnSpc>
                <a:spcPts val="1000"/>
              </a:lnSpc>
            </a:pPr>
            <a:r>
              <a:rPr lang="en-GB" sz="2800" baseline="30000" dirty="0" smtClean="0"/>
              <a:t>{</a:t>
            </a:r>
          </a:p>
          <a:p>
            <a:pPr>
              <a:lnSpc>
                <a:spcPts val="1000"/>
              </a:lnSpc>
            </a:pPr>
            <a:r>
              <a:rPr lang="en-GB" sz="2800" baseline="30000" dirty="0" smtClean="0"/>
              <a:t>   result = </a:t>
            </a:r>
            <a:r>
              <a:rPr lang="en-GB" sz="2800" baseline="30000" dirty="0" err="1" smtClean="0"/>
              <a:t>inputNum</a:t>
            </a:r>
            <a:r>
              <a:rPr lang="en-GB" sz="2800" baseline="30000" dirty="0" smtClean="0"/>
              <a:t> * </a:t>
            </a:r>
            <a:r>
              <a:rPr lang="en-GB" sz="2800" baseline="30000" dirty="0" err="1" smtClean="0"/>
              <a:t>i</a:t>
            </a:r>
            <a:r>
              <a:rPr lang="en-GB" sz="2800" baseline="30000" dirty="0" smtClean="0"/>
              <a:t> ;</a:t>
            </a:r>
          </a:p>
          <a:p>
            <a:pPr>
              <a:lnSpc>
                <a:spcPts val="1000"/>
              </a:lnSpc>
            </a:pPr>
            <a:r>
              <a:rPr lang="en-GB" sz="2800" baseline="30000" dirty="0" smtClean="0"/>
              <a:t>   </a:t>
            </a:r>
            <a:r>
              <a:rPr lang="en-GB" sz="2800" baseline="30000" dirty="0" err="1" smtClean="0"/>
              <a:t>document.write</a:t>
            </a:r>
            <a:r>
              <a:rPr lang="en-GB" sz="2800" baseline="30000" dirty="0" smtClean="0"/>
              <a:t> (</a:t>
            </a:r>
            <a:r>
              <a:rPr lang="en-GB" sz="2800" baseline="30000" dirty="0" err="1" smtClean="0"/>
              <a:t>inputNum</a:t>
            </a:r>
            <a:r>
              <a:rPr lang="en-GB" sz="2800" baseline="30000" dirty="0" smtClean="0"/>
              <a:t> + ‘  *  ‘ + </a:t>
            </a:r>
            <a:r>
              <a:rPr lang="en-GB" sz="2800" baseline="30000" dirty="0" err="1" smtClean="0"/>
              <a:t>i</a:t>
            </a:r>
            <a:r>
              <a:rPr lang="en-GB" sz="2800" baseline="30000" dirty="0" smtClean="0"/>
              <a:t> + ‘  =  ‘ + </a:t>
            </a:r>
          </a:p>
          <a:p>
            <a:pPr>
              <a:lnSpc>
                <a:spcPts val="1000"/>
              </a:lnSpc>
            </a:pPr>
            <a:r>
              <a:rPr lang="en-GB" sz="2800" baseline="30000" dirty="0" smtClean="0"/>
              <a:t>        result + ‘&lt;</a:t>
            </a:r>
            <a:r>
              <a:rPr lang="en-GB" sz="2800" baseline="30000" dirty="0" err="1" smtClean="0"/>
              <a:t>br</a:t>
            </a:r>
            <a:r>
              <a:rPr lang="en-GB" sz="2800" baseline="30000" dirty="0" smtClean="0"/>
              <a:t> /&gt;’);</a:t>
            </a:r>
          </a:p>
          <a:p>
            <a:pPr>
              <a:lnSpc>
                <a:spcPts val="1000"/>
              </a:lnSpc>
            </a:pPr>
            <a:r>
              <a:rPr lang="en-GB" sz="2800" baseline="30000" dirty="0" smtClean="0"/>
              <a:t>}</a:t>
            </a:r>
          </a:p>
          <a:p>
            <a:pPr>
              <a:lnSpc>
                <a:spcPts val="1000"/>
              </a:lnSpc>
            </a:pPr>
            <a:r>
              <a:rPr lang="en-GB" sz="2800" baseline="30000" dirty="0" smtClean="0"/>
              <a:t>&lt;/script&gt;</a:t>
            </a:r>
            <a:endParaRPr lang="en-US" sz="2800" dirty="0"/>
          </a:p>
        </p:txBody>
      </p:sp>
      <p:sp>
        <p:nvSpPr>
          <p:cNvPr id="7" name="Rectangle 6"/>
          <p:cNvSpPr/>
          <p:nvPr/>
        </p:nvSpPr>
        <p:spPr>
          <a:xfrm>
            <a:off x="228600" y="4648200"/>
            <a:ext cx="8686800" cy="18288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 algn="just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In the code, a variable, </a:t>
            </a:r>
            <a:r>
              <a:rPr lang="en-US" sz="2800" baseline="30000" dirty="0" err="1" smtClean="0">
                <a:cs typeface="Courier New" pitchFamily="49" charset="0"/>
              </a:rPr>
              <a:t>inputNum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, is created and initialized to the value specified by the user in the prompt box. </a:t>
            </a:r>
          </a:p>
          <a:p>
            <a:pPr lvl="1" indent="-274320" algn="just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The </a:t>
            </a:r>
            <a:r>
              <a:rPr lang="en-US" sz="2800" baseline="30000" dirty="0" smtClean="0">
                <a:cs typeface="Courier New" pitchFamily="49" charset="0"/>
              </a:rPr>
              <a:t>for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loop declares a variable, </a:t>
            </a:r>
            <a:r>
              <a:rPr lang="en-US" sz="2800" baseline="30000" dirty="0" err="1" smtClean="0">
                <a:cs typeface="Courier New" pitchFamily="49" charset="0"/>
              </a:rPr>
              <a:t>i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, and initializes it to the value </a:t>
            </a:r>
            <a:r>
              <a:rPr lang="en-US" sz="2800" baseline="30000" dirty="0" smtClean="0">
                <a:cs typeface="Courier New" pitchFamily="49" charset="0"/>
              </a:rPr>
              <a:t>1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. </a:t>
            </a:r>
          </a:p>
          <a:p>
            <a:pPr lvl="1" indent="-274320" algn="just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If the condition is </a:t>
            </a:r>
            <a:r>
              <a:rPr lang="en-US" sz="2800" baseline="30000" dirty="0" smtClean="0">
                <a:cs typeface="Courier New" pitchFamily="49" charset="0"/>
              </a:rPr>
              <a:t>true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, the number specified by the user is multiplied to the value of </a:t>
            </a:r>
            <a:r>
              <a:rPr lang="en-US" sz="2800" baseline="30000" dirty="0" err="1" smtClean="0">
                <a:cs typeface="Courier New" pitchFamily="49" charset="0"/>
              </a:rPr>
              <a:t>i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variable and the result is appended to the </a:t>
            </a:r>
            <a:r>
              <a:rPr lang="en-US" sz="2800" baseline="30000" dirty="0" smtClean="0">
                <a:cs typeface="Courier New" pitchFamily="49" charset="0"/>
              </a:rPr>
              <a:t>result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variable.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Loops and Arrays / Session 14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 Loop 4-4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28600" y="838200"/>
            <a:ext cx="8534400" cy="18288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 algn="just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The program control is again passed to </a:t>
            </a:r>
            <a:r>
              <a:rPr lang="en-US" sz="2800" baseline="30000" dirty="0" smtClean="0">
                <a:cs typeface="Courier New" pitchFamily="49" charset="0"/>
              </a:rPr>
              <a:t>for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statement, where the value of </a:t>
            </a:r>
            <a:r>
              <a:rPr lang="en-US" sz="2800" baseline="30000" dirty="0" err="1" smtClean="0">
                <a:cs typeface="Courier New" pitchFamily="49" charset="0"/>
              </a:rPr>
              <a:t>i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is incremented. </a:t>
            </a:r>
          </a:p>
          <a:p>
            <a:pPr lvl="1" indent="-274320" algn="just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The incremented value is again checked with the specified condition and it is multiplied to the number specified by the user. </a:t>
            </a:r>
          </a:p>
          <a:p>
            <a:pPr lvl="1" indent="-274320" algn="just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This process continues till the value of </a:t>
            </a:r>
            <a:r>
              <a:rPr lang="en-US" sz="2800" baseline="30000" dirty="0" err="1" smtClean="0">
                <a:cs typeface="Courier New" pitchFamily="49" charset="0"/>
              </a:rPr>
              <a:t>i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becomes </a:t>
            </a:r>
            <a:r>
              <a:rPr lang="en-US" sz="2800" baseline="30000" dirty="0" smtClean="0">
                <a:cs typeface="Courier New" pitchFamily="49" charset="0"/>
              </a:rPr>
              <a:t>11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.</a:t>
            </a:r>
          </a:p>
          <a:p>
            <a:pPr lvl="1" indent="-274320" algn="just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Following figure shows the multiples of a number.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6" name="Picture 5" descr="Figure 14.4.t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2590800"/>
            <a:ext cx="5037666" cy="3886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bldLvl="5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Loops and Arrays / Session 14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do-while Loop 1-4</a:t>
            </a:r>
            <a:endParaRPr lang="en-US" dirty="0"/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xmlns="" val="4274579932"/>
              </p:ext>
            </p:extLst>
          </p:nvPr>
        </p:nvGraphicFramePr>
        <p:xfrm>
          <a:off x="304800" y="1143000"/>
          <a:ext cx="8458200" cy="5029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88723AB-37EB-4EC2-B7B0-75965727383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">
                                            <p:graphicEl>
                                              <a:dgm id="{388723AB-37EB-4EC2-B7B0-75965727383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256FAD6-365E-4CAB-8266-8CECC71F7F5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5">
                                            <p:graphicEl>
                                              <a:dgm id="{0256FAD6-365E-4CAB-8266-8CECC71F7F5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6445519-E36D-458F-8F29-D286534B965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5">
                                            <p:graphicEl>
                                              <a:dgm id="{A6445519-E36D-458F-8F29-D286534B965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021966C-DB9B-4CD9-8832-4E357850F79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5">
                                            <p:graphicEl>
                                              <a:dgm id="{A021966C-DB9B-4CD9-8832-4E357850F79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C8202B1-6486-43D1-B622-1443415E07F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5">
                                            <p:graphicEl>
                                              <a:dgm id="{5C8202B1-6486-43D1-B622-1443415E07F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 uiExpand="1">
        <p:bldSub>
          <a:bldDgm bld="lvlOne"/>
        </p:bldSub>
      </p:bldGraphic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Loops and Arrays / Session 14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do-while Loop 2-4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28600" y="914400"/>
            <a:ext cx="8153400" cy="3810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Following figure shows the </a:t>
            </a:r>
            <a:r>
              <a:rPr lang="en-US" sz="2800" baseline="30000" dirty="0" smtClean="0">
                <a:cs typeface="Courier New" pitchFamily="49" charset="0"/>
              </a:rPr>
              <a:t>do-while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loop.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6" name="Picture 5" descr="Figure 14.5.t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4200" y="1295400"/>
            <a:ext cx="2590800" cy="511251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Loops and Arrays / Session 14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do-while Loop 3-4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28600" y="838200"/>
            <a:ext cx="8686800" cy="4572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 algn="just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The syntax for the </a:t>
            </a:r>
            <a:r>
              <a:rPr lang="en-US" sz="2800" baseline="30000" dirty="0" smtClean="0">
                <a:cs typeface="Courier New" pitchFamily="49" charset="0"/>
              </a:rPr>
              <a:t>do-while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loop is as follows: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78810" y="1219200"/>
            <a:ext cx="1371600" cy="293414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defPPr>
              <a:defRPr lang="en-US"/>
            </a:defPPr>
            <a:lvl1pPr algn="l" rtl="0" fontAlgn="base">
              <a:lnSpc>
                <a:spcPct val="70000"/>
              </a:lnSpc>
              <a:spcBef>
                <a:spcPct val="5000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1pPr>
            <a:lvl2pPr marL="457200" algn="l" rtl="0" fontAlgn="base">
              <a:lnSpc>
                <a:spcPct val="70000"/>
              </a:lnSpc>
              <a:spcBef>
                <a:spcPct val="5000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2pPr>
            <a:lvl3pPr marL="914400" algn="l" rtl="0" fontAlgn="base">
              <a:lnSpc>
                <a:spcPct val="70000"/>
              </a:lnSpc>
              <a:spcBef>
                <a:spcPct val="5000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3pPr>
            <a:lvl4pPr marL="1371600" algn="l" rtl="0" fontAlgn="base">
              <a:lnSpc>
                <a:spcPct val="70000"/>
              </a:lnSpc>
              <a:spcBef>
                <a:spcPct val="5000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4pPr>
            <a:lvl5pPr marL="1828800" algn="l" rtl="0" fontAlgn="base">
              <a:lnSpc>
                <a:spcPct val="70000"/>
              </a:lnSpc>
              <a:spcBef>
                <a:spcPct val="5000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9pPr>
          </a:lstStyle>
          <a:p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Syntax: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63140" y="1635743"/>
            <a:ext cx="2781531" cy="17273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1000"/>
              </a:lnSpc>
            </a:pPr>
            <a:r>
              <a:rPr lang="en-US" sz="2800" baseline="30000" dirty="0" smtClean="0"/>
              <a:t>do</a:t>
            </a:r>
          </a:p>
          <a:p>
            <a:pPr>
              <a:lnSpc>
                <a:spcPts val="1000"/>
              </a:lnSpc>
            </a:pPr>
            <a:r>
              <a:rPr lang="en-US" sz="2800" baseline="30000" dirty="0" smtClean="0"/>
              <a:t>{ </a:t>
            </a:r>
          </a:p>
          <a:p>
            <a:pPr>
              <a:lnSpc>
                <a:spcPts val="1000"/>
              </a:lnSpc>
            </a:pPr>
            <a:r>
              <a:rPr lang="en-US" sz="2800" baseline="30000" dirty="0" smtClean="0"/>
              <a:t>... </a:t>
            </a:r>
          </a:p>
          <a:p>
            <a:pPr>
              <a:lnSpc>
                <a:spcPts val="1000"/>
              </a:lnSpc>
            </a:pPr>
            <a:r>
              <a:rPr lang="en-US" sz="2800" baseline="30000" dirty="0" smtClean="0"/>
              <a:t>statements; </a:t>
            </a:r>
          </a:p>
          <a:p>
            <a:pPr>
              <a:lnSpc>
                <a:spcPts val="1000"/>
              </a:lnSpc>
            </a:pPr>
            <a:r>
              <a:rPr lang="en-US" sz="2800" baseline="30000" dirty="0" smtClean="0"/>
              <a:t>...</a:t>
            </a:r>
          </a:p>
          <a:p>
            <a:pPr>
              <a:lnSpc>
                <a:spcPts val="1000"/>
              </a:lnSpc>
            </a:pPr>
            <a:r>
              <a:rPr lang="en-US" sz="2800" baseline="30000" dirty="0" smtClean="0"/>
              <a:t>}while(condition);</a:t>
            </a:r>
            <a:endParaRPr lang="en-US" sz="2800" dirty="0"/>
          </a:p>
        </p:txBody>
      </p:sp>
      <p:sp>
        <p:nvSpPr>
          <p:cNvPr id="8" name="Rectangle 7"/>
          <p:cNvSpPr/>
          <p:nvPr/>
        </p:nvSpPr>
        <p:spPr>
          <a:xfrm>
            <a:off x="381000" y="3429000"/>
            <a:ext cx="7543800" cy="6096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 algn="just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where,</a:t>
            </a:r>
          </a:p>
          <a:p>
            <a:pPr lvl="1" indent="-274320" algn="just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"/>
            </a:pPr>
            <a:r>
              <a:rPr lang="en-US" sz="2800" baseline="30000" dirty="0" smtClean="0"/>
              <a:t>condition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: Is a </a:t>
            </a:r>
            <a:r>
              <a:rPr lang="en-US" sz="2800" baseline="30000" dirty="0" err="1" smtClean="0">
                <a:latin typeface="Calibri" pitchFamily="34" charset="0"/>
                <a:cs typeface="Calibri" pitchFamily="34" charset="0"/>
              </a:rPr>
              <a:t>boolean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expression.</a:t>
            </a:r>
          </a:p>
          <a:p>
            <a:pPr lvl="1" indent="-274320" algn="just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28600" y="4038600"/>
            <a:ext cx="8686800" cy="4572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 algn="just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The Code Snippet demonstrates the script to accept the capital of United States from the user using the </a:t>
            </a:r>
            <a:r>
              <a:rPr lang="en-US" sz="2800" baseline="30000" dirty="0" smtClean="0">
                <a:cs typeface="Courier New" pitchFamily="49" charset="0"/>
              </a:rPr>
              <a:t>do-while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loop.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61961" y="4724400"/>
            <a:ext cx="8177239" cy="17273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1000"/>
              </a:lnSpc>
            </a:pPr>
            <a:r>
              <a:rPr lang="en-GB" sz="2800" baseline="30000" dirty="0" smtClean="0"/>
              <a:t>&lt;script&gt;</a:t>
            </a:r>
          </a:p>
          <a:p>
            <a:pPr>
              <a:lnSpc>
                <a:spcPts val="1000"/>
              </a:lnSpc>
            </a:pPr>
            <a:r>
              <a:rPr lang="en-GB" sz="2800" baseline="30000" dirty="0" smtClean="0"/>
              <a:t>  </a:t>
            </a:r>
            <a:r>
              <a:rPr lang="en-GB" sz="2800" baseline="30000" dirty="0" err="1" smtClean="0"/>
              <a:t>var</a:t>
            </a:r>
            <a:r>
              <a:rPr lang="en-GB" sz="2800" baseline="30000" dirty="0" smtClean="0"/>
              <a:t> answer = ‘’;</a:t>
            </a:r>
          </a:p>
          <a:p>
            <a:pPr>
              <a:lnSpc>
                <a:spcPts val="1000"/>
              </a:lnSpc>
            </a:pPr>
            <a:r>
              <a:rPr lang="en-GB" sz="2800" baseline="30000" dirty="0" smtClean="0"/>
              <a:t>  do</a:t>
            </a:r>
          </a:p>
          <a:p>
            <a:pPr>
              <a:lnSpc>
                <a:spcPts val="1000"/>
              </a:lnSpc>
            </a:pPr>
            <a:r>
              <a:rPr lang="en-GB" sz="2800" baseline="30000" dirty="0" smtClean="0"/>
              <a:t>  {</a:t>
            </a:r>
          </a:p>
          <a:p>
            <a:pPr>
              <a:lnSpc>
                <a:spcPts val="1000"/>
              </a:lnSpc>
            </a:pPr>
            <a:r>
              <a:rPr lang="en-US" sz="2800" baseline="30000" dirty="0" smtClean="0"/>
              <a:t>  	answer = prompt(‘Capital of United States:’, ‘’);</a:t>
            </a:r>
          </a:p>
          <a:p>
            <a:pPr>
              <a:lnSpc>
                <a:spcPts val="1000"/>
              </a:lnSpc>
            </a:pPr>
            <a:r>
              <a:rPr lang="en-GB" sz="2800" baseline="30000" dirty="0" smtClean="0"/>
              <a:t>  }while(answer!=’Washington’);</a:t>
            </a:r>
            <a:endParaRPr 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7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2" dur="80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3" dur="80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80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Loops and Arrays / Session 14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do-while Loop 4-4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61961" y="990600"/>
            <a:ext cx="6676828" cy="6399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1000"/>
              </a:lnSpc>
            </a:pPr>
            <a:r>
              <a:rPr lang="en-US" sz="2800" baseline="30000" dirty="0" smtClean="0"/>
              <a:t>alert(‘Capital of United States: ‘ + answer);</a:t>
            </a:r>
          </a:p>
          <a:p>
            <a:pPr>
              <a:lnSpc>
                <a:spcPts val="1000"/>
              </a:lnSpc>
            </a:pPr>
            <a:r>
              <a:rPr lang="en-GB" sz="2800" baseline="30000" dirty="0" smtClean="0"/>
              <a:t>&lt;/script&gt;</a:t>
            </a:r>
            <a:endParaRPr lang="en-US" sz="2800" dirty="0"/>
          </a:p>
        </p:txBody>
      </p:sp>
      <p:sp>
        <p:nvSpPr>
          <p:cNvPr id="6" name="Rectangle 5"/>
          <p:cNvSpPr/>
          <p:nvPr/>
        </p:nvSpPr>
        <p:spPr>
          <a:xfrm>
            <a:off x="228600" y="1600200"/>
            <a:ext cx="8153400" cy="29718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The code declares a variable, </a:t>
            </a:r>
            <a:r>
              <a:rPr lang="en-US" sz="2800" baseline="30000" dirty="0" smtClean="0">
                <a:cs typeface="Courier New" pitchFamily="49" charset="0"/>
              </a:rPr>
              <a:t>answer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, which stores the string entered by the user. 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The </a:t>
            </a:r>
            <a:r>
              <a:rPr lang="en-US" sz="2800" baseline="30000" dirty="0" smtClean="0">
                <a:cs typeface="Courier New" pitchFamily="49" charset="0"/>
              </a:rPr>
              <a:t>do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block displays a prompt box without checking any condition. 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The prompt box accepts the capital of United States and stores this string in the variable, </a:t>
            </a:r>
            <a:r>
              <a:rPr lang="en-US" sz="2800" baseline="30000" dirty="0" smtClean="0">
                <a:cs typeface="Courier New" pitchFamily="49" charset="0"/>
              </a:rPr>
              <a:t>answer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. 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The condition is specified in the </a:t>
            </a:r>
            <a:r>
              <a:rPr lang="en-US" sz="2800" baseline="30000" dirty="0" smtClean="0">
                <a:cs typeface="Courier New" pitchFamily="49" charset="0"/>
              </a:rPr>
              <a:t>while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block that checks if the user has entered the string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Washington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.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If this condition is </a:t>
            </a:r>
            <a:r>
              <a:rPr lang="en-US" sz="2800" baseline="30000" dirty="0" smtClean="0">
                <a:cs typeface="Courier New" pitchFamily="49" charset="0"/>
              </a:rPr>
              <a:t>true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, prompt box is closed; else the prompt box is again displayed to accept the user input.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Following figure shows the output of capital of United States.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7" name="Picture 6" descr="Figure 14.6.tif"/>
          <p:cNvPicPr>
            <a:picLocks noChangeAspect="1"/>
          </p:cNvPicPr>
          <p:nvPr/>
        </p:nvPicPr>
        <p:blipFill>
          <a:blip r:embed="rId2"/>
          <a:srcRect t="3704" r="2657" b="3704"/>
          <a:stretch>
            <a:fillRect/>
          </a:stretch>
        </p:blipFill>
        <p:spPr>
          <a:xfrm>
            <a:off x="1524000" y="4572000"/>
            <a:ext cx="5867400" cy="1905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2250"/>
                            </p:stCondLst>
                            <p:childTnLst>
                              <p:par>
                                <p:cTn id="1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2750"/>
                            </p:stCondLst>
                            <p:childTnLst>
                              <p:par>
                                <p:cTn id="1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3250"/>
                            </p:stCondLst>
                            <p:childTnLst>
                              <p:par>
                                <p:cTn id="1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3750"/>
                            </p:stCondLst>
                            <p:childTnLst>
                              <p:par>
                                <p:cTn id="2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4250"/>
                            </p:stCondLst>
                            <p:childTnLst>
                              <p:par>
                                <p:cTn id="2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4750"/>
                            </p:stCondLst>
                            <p:childTnLst>
                              <p:par>
                                <p:cTn id="3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uiExpand="1" build="p" bldLvl="5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Loops and Arrays / Session 14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break Statement 1-3</a:t>
            </a:r>
            <a:endParaRPr lang="en-US" dirty="0"/>
          </a:p>
        </p:txBody>
      </p:sp>
      <p:graphicFrame>
        <p:nvGraphicFramePr>
          <p:cNvPr id="5" name="Diagram 4"/>
          <p:cNvGraphicFramePr/>
          <p:nvPr/>
        </p:nvGraphicFramePr>
        <p:xfrm>
          <a:off x="304800" y="914400"/>
          <a:ext cx="8458200" cy="2362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Rectangle 5"/>
          <p:cNvSpPr/>
          <p:nvPr/>
        </p:nvSpPr>
        <p:spPr>
          <a:xfrm>
            <a:off x="228600" y="3276600"/>
            <a:ext cx="8153400" cy="6096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Following figure shows the flow of execution of the </a:t>
            </a:r>
            <a:r>
              <a:rPr lang="en-US" sz="2800" baseline="30000" dirty="0" smtClean="0">
                <a:cs typeface="Courier New" pitchFamily="49" charset="0"/>
              </a:rPr>
              <a:t>break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statement.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7" name="Picture 6" descr="Figure 14.7.ti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000" y="3810000"/>
            <a:ext cx="7828722" cy="2590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88723AB-37EB-4EC2-B7B0-75965727383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">
                                            <p:graphicEl>
                                              <a:dgm id="{388723AB-37EB-4EC2-B7B0-75965727383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256FAD6-365E-4CAB-8266-8CECC71F7F5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5">
                                            <p:graphicEl>
                                              <a:dgm id="{0256FAD6-365E-4CAB-8266-8CECC71F7F5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6445519-E36D-458F-8F29-D286534B965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5">
                                            <p:graphicEl>
                                              <a:dgm id="{A6445519-E36D-458F-8F29-D286534B965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 uiExpand="1">
        <p:bldSub>
          <a:bldDgm bld="lvlOne"/>
        </p:bldSub>
      </p:bldGraphic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Loops and Arrays / Session 14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break Statement 2-3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28600" y="914400"/>
            <a:ext cx="8458200" cy="6096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The Code Snippet demonstrates the script that accepts a number from the user and determines if it is a prime number or not.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61961" y="1682842"/>
            <a:ext cx="7830990" cy="47179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1000"/>
              </a:lnSpc>
            </a:pPr>
            <a:r>
              <a:rPr lang="en-GB" sz="2800" baseline="30000" dirty="0" smtClean="0"/>
              <a:t>&lt;script&gt;</a:t>
            </a:r>
          </a:p>
          <a:p>
            <a:pPr>
              <a:lnSpc>
                <a:spcPts val="1000"/>
              </a:lnSpc>
            </a:pPr>
            <a:r>
              <a:rPr lang="en-GB" sz="2800" baseline="30000" dirty="0" err="1" smtClean="0"/>
              <a:t>var</a:t>
            </a:r>
            <a:r>
              <a:rPr lang="en-GB" sz="2800" baseline="30000" dirty="0" smtClean="0"/>
              <a:t> </a:t>
            </a:r>
            <a:r>
              <a:rPr lang="en-GB" sz="2800" baseline="30000" dirty="0" err="1" smtClean="0"/>
              <a:t>inputNum</a:t>
            </a:r>
            <a:r>
              <a:rPr lang="en-GB" sz="2800" baseline="30000" dirty="0" smtClean="0"/>
              <a:t> = </a:t>
            </a:r>
            <a:r>
              <a:rPr lang="en-GB" sz="2800" baseline="30000" dirty="0" err="1" smtClean="0"/>
              <a:t>parseInt</a:t>
            </a:r>
            <a:r>
              <a:rPr lang="en-GB" sz="2800" baseline="30000" dirty="0" smtClean="0"/>
              <a:t>(prompt(‘Enter number: ‘,’’));</a:t>
            </a:r>
          </a:p>
          <a:p>
            <a:pPr>
              <a:lnSpc>
                <a:spcPts val="1000"/>
              </a:lnSpc>
            </a:pPr>
            <a:r>
              <a:rPr lang="en-GB" sz="2800" baseline="30000" dirty="0" err="1" smtClean="0"/>
              <a:t>var</a:t>
            </a:r>
            <a:r>
              <a:rPr lang="en-GB" sz="2800" baseline="30000" dirty="0" smtClean="0"/>
              <a:t> num = 2;</a:t>
            </a:r>
          </a:p>
          <a:p>
            <a:pPr>
              <a:lnSpc>
                <a:spcPts val="1000"/>
              </a:lnSpc>
            </a:pPr>
            <a:r>
              <a:rPr lang="en-GB" sz="2800" baseline="30000" dirty="0" smtClean="0"/>
              <a:t>  while(num &lt;= inputNum-1)</a:t>
            </a:r>
          </a:p>
          <a:p>
            <a:pPr>
              <a:lnSpc>
                <a:spcPts val="1000"/>
              </a:lnSpc>
            </a:pPr>
            <a:r>
              <a:rPr lang="en-GB" sz="2800" baseline="30000" dirty="0" smtClean="0"/>
              <a:t>  {</a:t>
            </a:r>
          </a:p>
          <a:p>
            <a:pPr>
              <a:lnSpc>
                <a:spcPts val="1000"/>
              </a:lnSpc>
            </a:pPr>
            <a:r>
              <a:rPr lang="en-GB" sz="2800" baseline="30000" dirty="0" smtClean="0"/>
              <a:t>    if(</a:t>
            </a:r>
            <a:r>
              <a:rPr lang="en-GB" sz="2800" baseline="30000" dirty="0" err="1" smtClean="0"/>
              <a:t>inputNum</a:t>
            </a:r>
            <a:r>
              <a:rPr lang="en-GB" sz="2800" baseline="30000" dirty="0" smtClean="0"/>
              <a:t> % num == 0)</a:t>
            </a:r>
          </a:p>
          <a:p>
            <a:pPr>
              <a:lnSpc>
                <a:spcPts val="1000"/>
              </a:lnSpc>
            </a:pPr>
            <a:r>
              <a:rPr lang="en-GB" sz="2800" baseline="30000" dirty="0" smtClean="0"/>
              <a:t>	{</a:t>
            </a:r>
          </a:p>
          <a:p>
            <a:pPr>
              <a:lnSpc>
                <a:spcPts val="1000"/>
              </a:lnSpc>
            </a:pPr>
            <a:r>
              <a:rPr lang="en-US" sz="2800" baseline="30000" dirty="0" smtClean="0"/>
              <a:t>      alert(</a:t>
            </a:r>
            <a:r>
              <a:rPr lang="en-US" sz="2800" baseline="30000" dirty="0" err="1" smtClean="0"/>
              <a:t>inputNum</a:t>
            </a:r>
            <a:r>
              <a:rPr lang="en-US" sz="2800" baseline="30000" dirty="0" smtClean="0"/>
              <a:t> + ‘ is not a Prime Number’);</a:t>
            </a:r>
          </a:p>
          <a:p>
            <a:pPr>
              <a:lnSpc>
                <a:spcPts val="1000"/>
              </a:lnSpc>
            </a:pPr>
            <a:r>
              <a:rPr lang="en-GB" sz="2800" baseline="30000" dirty="0" smtClean="0"/>
              <a:t>	  break;</a:t>
            </a:r>
          </a:p>
          <a:p>
            <a:pPr>
              <a:lnSpc>
                <a:spcPts val="1000"/>
              </a:lnSpc>
            </a:pPr>
            <a:r>
              <a:rPr lang="en-GB" sz="2800" baseline="30000" dirty="0" smtClean="0"/>
              <a:t>    }</a:t>
            </a:r>
          </a:p>
          <a:p>
            <a:pPr>
              <a:lnSpc>
                <a:spcPts val="1000"/>
              </a:lnSpc>
            </a:pPr>
            <a:r>
              <a:rPr lang="en-GB" sz="2800" baseline="30000" dirty="0" smtClean="0"/>
              <a:t>      num++;</a:t>
            </a:r>
          </a:p>
          <a:p>
            <a:pPr>
              <a:lnSpc>
                <a:spcPts val="1000"/>
              </a:lnSpc>
            </a:pPr>
            <a:r>
              <a:rPr lang="en-GB" sz="2800" baseline="30000" dirty="0" smtClean="0"/>
              <a:t>  }</a:t>
            </a:r>
          </a:p>
          <a:p>
            <a:pPr>
              <a:lnSpc>
                <a:spcPts val="1000"/>
              </a:lnSpc>
            </a:pPr>
            <a:r>
              <a:rPr lang="en-GB" sz="2800" baseline="30000" dirty="0" smtClean="0"/>
              <a:t>  if(num == </a:t>
            </a:r>
            <a:r>
              <a:rPr lang="en-GB" sz="2800" baseline="30000" dirty="0" err="1" smtClean="0"/>
              <a:t>inputNum</a:t>
            </a:r>
            <a:r>
              <a:rPr lang="en-GB" sz="2800" baseline="30000" dirty="0" smtClean="0"/>
              <a:t>)</a:t>
            </a:r>
          </a:p>
          <a:p>
            <a:pPr>
              <a:lnSpc>
                <a:spcPts val="1000"/>
              </a:lnSpc>
            </a:pPr>
            <a:r>
              <a:rPr lang="en-GB" sz="2800" baseline="30000" dirty="0" smtClean="0"/>
              <a:t>  {</a:t>
            </a:r>
          </a:p>
          <a:p>
            <a:pPr>
              <a:lnSpc>
                <a:spcPts val="1000"/>
              </a:lnSpc>
            </a:pPr>
            <a:r>
              <a:rPr lang="en-US" sz="2800" baseline="30000" dirty="0" smtClean="0"/>
              <a:t>      alert(</a:t>
            </a:r>
            <a:r>
              <a:rPr lang="en-US" sz="2800" baseline="30000" dirty="0" err="1" smtClean="0"/>
              <a:t>inputNum</a:t>
            </a:r>
            <a:r>
              <a:rPr lang="en-US" sz="2800" baseline="30000" dirty="0" smtClean="0"/>
              <a:t> + ‘ is a Prime Number’);</a:t>
            </a:r>
          </a:p>
          <a:p>
            <a:pPr>
              <a:lnSpc>
                <a:spcPts val="1000"/>
              </a:lnSpc>
            </a:pPr>
            <a:r>
              <a:rPr lang="en-GB" sz="2800" baseline="30000" dirty="0" smtClean="0"/>
              <a:t>  }</a:t>
            </a:r>
          </a:p>
          <a:p>
            <a:pPr>
              <a:lnSpc>
                <a:spcPts val="1000"/>
              </a:lnSpc>
            </a:pPr>
            <a:r>
              <a:rPr lang="en-GB" sz="2800" baseline="30000" dirty="0" smtClean="0"/>
              <a:t>&lt;/script&gt;</a:t>
            </a:r>
            <a:endParaRPr 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Loops and Arrays / Session 14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break Statement 3-3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28600" y="914400"/>
            <a:ext cx="8458200" cy="32766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The code creates a variable, </a:t>
            </a:r>
            <a:r>
              <a:rPr lang="en-US" sz="2800" baseline="30000" dirty="0" err="1" smtClean="0">
                <a:cs typeface="Courier New" pitchFamily="49" charset="0"/>
              </a:rPr>
              <a:t>inputNum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, which is initialized to the number entered by the user.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The variable </a:t>
            </a:r>
            <a:r>
              <a:rPr lang="en-US" sz="2800" baseline="30000" dirty="0" smtClean="0">
                <a:cs typeface="Courier New" pitchFamily="49" charset="0"/>
              </a:rPr>
              <a:t>num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is declared and initialized to </a:t>
            </a:r>
            <a:r>
              <a:rPr lang="en-US" sz="2800" baseline="30000" dirty="0" smtClean="0">
                <a:cs typeface="Courier New" pitchFamily="49" charset="0"/>
              </a:rPr>
              <a:t>2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. 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If the while condition returns </a:t>
            </a:r>
            <a:r>
              <a:rPr lang="en-US" sz="2800" baseline="30000" dirty="0" smtClean="0">
                <a:cs typeface="Courier New" pitchFamily="49" charset="0"/>
              </a:rPr>
              <a:t>true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, the inner if statement is checked. 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If this condition returns </a:t>
            </a:r>
            <a:r>
              <a:rPr lang="en-US" sz="2800" baseline="30000" dirty="0" smtClean="0">
                <a:cs typeface="Courier New" pitchFamily="49" charset="0"/>
              </a:rPr>
              <a:t>true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, an alert box is displayed stating that the number is not a prime number. 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The </a:t>
            </a:r>
            <a:r>
              <a:rPr lang="en-US" sz="2800" baseline="30000" dirty="0" smtClean="0">
                <a:cs typeface="Courier New" pitchFamily="49" charset="0"/>
              </a:rPr>
              <a:t>break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statement is used to exit the entire while loop. 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If the condition evaluates to </a:t>
            </a:r>
            <a:r>
              <a:rPr lang="en-US" sz="2800" baseline="30000" dirty="0" smtClean="0">
                <a:cs typeface="Courier New" pitchFamily="49" charset="0"/>
              </a:rPr>
              <a:t>false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, the program control is passed to if statement outside the while loop.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Following figure shows the output of the prime number on accepting number, </a:t>
            </a:r>
            <a:r>
              <a:rPr lang="en-US" sz="2800" baseline="30000" dirty="0" smtClean="0">
                <a:cs typeface="Courier New" pitchFamily="49" charset="0"/>
              </a:rPr>
              <a:t>6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from the user in the prompt box.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6" name="Picture 5" descr="Figure 14.8.tif"/>
          <p:cNvPicPr>
            <a:picLocks noChangeAspect="1"/>
          </p:cNvPicPr>
          <p:nvPr/>
        </p:nvPicPr>
        <p:blipFill>
          <a:blip r:embed="rId2"/>
          <a:srcRect l="1189" t="3448" r="2471" b="6896"/>
          <a:stretch>
            <a:fillRect/>
          </a:stretch>
        </p:blipFill>
        <p:spPr>
          <a:xfrm>
            <a:off x="1143000" y="4038600"/>
            <a:ext cx="7121769" cy="2286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bldLvl="5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Loops and Arrays / Session 14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continue Statement 1-3</a:t>
            </a:r>
            <a:endParaRPr lang="en-US" dirty="0"/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xmlns="" val="4293610410"/>
              </p:ext>
            </p:extLst>
          </p:nvPr>
        </p:nvGraphicFramePr>
        <p:xfrm>
          <a:off x="304800" y="914400"/>
          <a:ext cx="8458200" cy="2362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Rectangle 5"/>
          <p:cNvSpPr/>
          <p:nvPr/>
        </p:nvSpPr>
        <p:spPr>
          <a:xfrm>
            <a:off x="228600" y="3276600"/>
            <a:ext cx="8153400" cy="6096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Following figure shows the flow of execution of the </a:t>
            </a:r>
            <a:r>
              <a:rPr lang="en-US" sz="2800" baseline="30000" dirty="0" smtClean="0">
                <a:cs typeface="Courier New" pitchFamily="49" charset="0"/>
              </a:rPr>
              <a:t>continue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statement.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7" name="Picture 6" descr="Figure 14.9.ti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47800" y="3886200"/>
            <a:ext cx="6168628" cy="2514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88723AB-37EB-4EC2-B7B0-75965727383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">
                                            <p:graphicEl>
                                              <a:dgm id="{388723AB-37EB-4EC2-B7B0-75965727383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256FAD6-365E-4CAB-8266-8CECC71F7F5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5">
                                            <p:graphicEl>
                                              <a:dgm id="{0256FAD6-365E-4CAB-8266-8CECC71F7F5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6445519-E36D-458F-8F29-D286534B965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5">
                                            <p:graphicEl>
                                              <a:dgm id="{A6445519-E36D-458F-8F29-D286534B965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 uiExpand="1">
        <p:bldSub>
          <a:bldDgm bld="lvlOne"/>
        </p:bldSub>
      </p:bldGraphic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Loops and Arrays / Session 14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52400" y="838200"/>
            <a:ext cx="8839200" cy="24384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marL="457200" indent="-274320">
              <a:lnSpc>
                <a:spcPct val="1000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3200" baseline="30000" dirty="0" smtClean="0">
                <a:latin typeface="Calibri" pitchFamily="34" charset="0"/>
                <a:cs typeface="Calibri" pitchFamily="34" charset="0"/>
              </a:rPr>
              <a:t>Explain while loop</a:t>
            </a:r>
          </a:p>
          <a:p>
            <a:pPr marL="457200" indent="-274320">
              <a:lnSpc>
                <a:spcPct val="1000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3200" baseline="30000" dirty="0" smtClean="0">
                <a:latin typeface="Calibri" pitchFamily="34" charset="0"/>
                <a:cs typeface="Calibri" pitchFamily="34" charset="0"/>
              </a:rPr>
              <a:t>Explain for loop</a:t>
            </a:r>
          </a:p>
          <a:p>
            <a:pPr marL="457200" indent="-274320">
              <a:lnSpc>
                <a:spcPct val="1000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3200" baseline="30000" dirty="0" smtClean="0">
                <a:latin typeface="Calibri" pitchFamily="34" charset="0"/>
                <a:cs typeface="Calibri" pitchFamily="34" charset="0"/>
              </a:rPr>
              <a:t>Explain do..while loop</a:t>
            </a:r>
          </a:p>
          <a:p>
            <a:pPr marL="457200" indent="-274320">
              <a:lnSpc>
                <a:spcPct val="1000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3200" baseline="30000" dirty="0" smtClean="0">
                <a:latin typeface="Calibri" pitchFamily="34" charset="0"/>
                <a:cs typeface="Calibri" pitchFamily="34" charset="0"/>
              </a:rPr>
              <a:t>Explain break and continue statement</a:t>
            </a:r>
          </a:p>
          <a:p>
            <a:pPr marL="457200" indent="-274320">
              <a:lnSpc>
                <a:spcPct val="1000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3200" baseline="30000" dirty="0" smtClean="0">
                <a:latin typeface="Calibri" pitchFamily="34" charset="0"/>
                <a:cs typeface="Calibri" pitchFamily="34" charset="0"/>
              </a:rPr>
              <a:t>Explain single-dimensional arrays</a:t>
            </a:r>
          </a:p>
          <a:p>
            <a:pPr marL="457200" indent="-274320">
              <a:lnSpc>
                <a:spcPct val="1000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3200" baseline="30000" dirty="0" smtClean="0">
                <a:latin typeface="Calibri" pitchFamily="34" charset="0"/>
                <a:cs typeface="Calibri" pitchFamily="34" charset="0"/>
              </a:rPr>
              <a:t>Explain multi-dimensional arrays</a:t>
            </a:r>
          </a:p>
          <a:p>
            <a:pPr marL="457200" indent="-274320">
              <a:lnSpc>
                <a:spcPct val="1000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3200" baseline="30000" dirty="0" smtClean="0">
                <a:latin typeface="Calibri" pitchFamily="34" charset="0"/>
                <a:cs typeface="Calibri" pitchFamily="34" charset="0"/>
              </a:rPr>
              <a:t>Explain for..in loop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Loops and Arrays / Session 14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continue Statement 2-3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28600" y="914400"/>
            <a:ext cx="8458200" cy="3810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The Code Snippet displays even numbers from 0 to 15.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61961" y="1447800"/>
            <a:ext cx="7110439" cy="33586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000"/>
              </a:lnSpc>
            </a:pPr>
            <a:r>
              <a:rPr lang="en-GB" sz="2800" baseline="30000" dirty="0" smtClean="0"/>
              <a:t>&lt;script&gt;</a:t>
            </a:r>
          </a:p>
          <a:p>
            <a:pPr>
              <a:lnSpc>
                <a:spcPts val="1000"/>
              </a:lnSpc>
            </a:pPr>
            <a:r>
              <a:rPr lang="en-GB" sz="2800" baseline="30000" dirty="0" smtClean="0"/>
              <a:t>  </a:t>
            </a:r>
            <a:r>
              <a:rPr lang="en-GB" sz="2800" baseline="30000" dirty="0" err="1" smtClean="0"/>
              <a:t>var</a:t>
            </a:r>
            <a:r>
              <a:rPr lang="en-GB" sz="2800" baseline="30000" dirty="0" smtClean="0"/>
              <a:t> result = ‘’;</a:t>
            </a:r>
          </a:p>
          <a:p>
            <a:pPr>
              <a:lnSpc>
                <a:spcPts val="1000"/>
              </a:lnSpc>
            </a:pPr>
            <a:r>
              <a:rPr lang="nn-NO" sz="2800" baseline="30000" dirty="0" smtClean="0"/>
              <a:t>  for (var i = 0; i &lt;= 15; i++)</a:t>
            </a:r>
          </a:p>
          <a:p>
            <a:pPr>
              <a:lnSpc>
                <a:spcPts val="1000"/>
              </a:lnSpc>
            </a:pPr>
            <a:r>
              <a:rPr lang="en-GB" sz="2800" baseline="30000" dirty="0" smtClean="0"/>
              <a:t>  {</a:t>
            </a:r>
          </a:p>
          <a:p>
            <a:pPr>
              <a:lnSpc>
                <a:spcPts val="1000"/>
              </a:lnSpc>
            </a:pPr>
            <a:r>
              <a:rPr lang="en-GB" sz="2800" baseline="30000" dirty="0" smtClean="0"/>
              <a:t>      if((i%2) != 0)</a:t>
            </a:r>
          </a:p>
          <a:p>
            <a:pPr>
              <a:lnSpc>
                <a:spcPts val="1000"/>
              </a:lnSpc>
            </a:pPr>
            <a:r>
              <a:rPr lang="en-GB" sz="2800" baseline="30000" dirty="0" smtClean="0"/>
              <a:t>      {</a:t>
            </a:r>
          </a:p>
          <a:p>
            <a:pPr>
              <a:lnSpc>
                <a:spcPts val="1000"/>
              </a:lnSpc>
            </a:pPr>
            <a:r>
              <a:rPr lang="en-GB" sz="2800" baseline="30000" dirty="0" smtClean="0"/>
              <a:t>        continue;</a:t>
            </a:r>
          </a:p>
          <a:p>
            <a:pPr>
              <a:lnSpc>
                <a:spcPts val="1000"/>
              </a:lnSpc>
            </a:pPr>
            <a:r>
              <a:rPr lang="en-GB" sz="2800" baseline="30000" dirty="0" smtClean="0"/>
              <a:t>      }</a:t>
            </a:r>
          </a:p>
          <a:p>
            <a:pPr>
              <a:lnSpc>
                <a:spcPts val="1000"/>
              </a:lnSpc>
            </a:pPr>
            <a:r>
              <a:rPr lang="en-GB" sz="2800" baseline="30000" dirty="0" smtClean="0"/>
              <a:t>   result = result + </a:t>
            </a:r>
            <a:r>
              <a:rPr lang="en-GB" sz="2800" baseline="30000" dirty="0" err="1" smtClean="0"/>
              <a:t>i</a:t>
            </a:r>
            <a:r>
              <a:rPr lang="en-GB" sz="2800" baseline="30000" dirty="0" smtClean="0"/>
              <a:t> + ‘\n’;</a:t>
            </a:r>
          </a:p>
          <a:p>
            <a:pPr>
              <a:lnSpc>
                <a:spcPts val="1000"/>
              </a:lnSpc>
            </a:pPr>
            <a:r>
              <a:rPr lang="en-GB" sz="2800" baseline="30000" dirty="0" smtClean="0"/>
              <a:t>  }</a:t>
            </a:r>
          </a:p>
          <a:p>
            <a:pPr>
              <a:lnSpc>
                <a:spcPts val="1000"/>
              </a:lnSpc>
            </a:pPr>
            <a:r>
              <a:rPr lang="en-US" sz="2800" baseline="30000" dirty="0" smtClean="0"/>
              <a:t>  alert(‘Even Numbers:\n’ + result);</a:t>
            </a:r>
          </a:p>
          <a:p>
            <a:pPr>
              <a:lnSpc>
                <a:spcPts val="1000"/>
              </a:lnSpc>
            </a:pPr>
            <a:r>
              <a:rPr lang="en-GB" sz="2800" baseline="30000" dirty="0" smtClean="0"/>
              <a:t>&lt;/script&gt;</a:t>
            </a:r>
            <a:endParaRPr lang="en-US" sz="2800" dirty="0"/>
          </a:p>
        </p:txBody>
      </p:sp>
      <p:sp>
        <p:nvSpPr>
          <p:cNvPr id="7" name="Rectangle 6"/>
          <p:cNvSpPr/>
          <p:nvPr/>
        </p:nvSpPr>
        <p:spPr>
          <a:xfrm>
            <a:off x="228600" y="4800600"/>
            <a:ext cx="8458200" cy="13716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The code declares a variable, </a:t>
            </a:r>
            <a:r>
              <a:rPr lang="en-US" sz="2800" baseline="30000" dirty="0" err="1" smtClean="0">
                <a:cs typeface="Courier New" pitchFamily="49" charset="0"/>
              </a:rPr>
              <a:t>i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, in the for loop definition and initializes it to value </a:t>
            </a:r>
            <a:r>
              <a:rPr lang="en-US" sz="2800" baseline="30000" dirty="0" smtClean="0">
                <a:cs typeface="Courier New" pitchFamily="49" charset="0"/>
              </a:rPr>
              <a:t>1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. 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When the value of </a:t>
            </a:r>
            <a:r>
              <a:rPr lang="en-US" sz="2800" baseline="30000" dirty="0" err="1" smtClean="0">
                <a:cs typeface="Courier New" pitchFamily="49" charset="0"/>
              </a:rPr>
              <a:t>i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is divided by zero, the </a:t>
            </a:r>
            <a:r>
              <a:rPr lang="en-US" sz="2800" baseline="30000" dirty="0" smtClean="0">
                <a:cs typeface="Courier New" pitchFamily="49" charset="0"/>
              </a:rPr>
              <a:t>if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statement checks whether the remainder is equal to zero.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Loops and Arrays / Session 14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continue Statement 3-3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28600" y="838200"/>
            <a:ext cx="8610600" cy="12192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If the remainder is zero, the value of </a:t>
            </a:r>
            <a:r>
              <a:rPr lang="en-US" sz="2800" baseline="30000" dirty="0" err="1" smtClean="0">
                <a:cs typeface="Courier New" pitchFamily="49" charset="0"/>
              </a:rPr>
              <a:t>i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is displayed as the value is an even number.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If the remainder is not equal to </a:t>
            </a:r>
            <a:r>
              <a:rPr lang="en-US" sz="2800" baseline="30000" dirty="0" smtClean="0">
                <a:cs typeface="Courier New" pitchFamily="49" charset="0"/>
              </a:rPr>
              <a:t>0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, the continue statement is executed. 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It transfers the program control to the beginning of the </a:t>
            </a:r>
            <a:r>
              <a:rPr lang="en-US" sz="2800" baseline="30000" dirty="0" smtClean="0">
                <a:cs typeface="Courier New" pitchFamily="49" charset="0"/>
              </a:rPr>
              <a:t>for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loop.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Following figure shows the output of the continue statement. 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6" name="Picture 5" descr="Figure 14.10.t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2057400"/>
            <a:ext cx="5993921" cy="4191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Loops and Arrays / Session 14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Arrays</a:t>
            </a:r>
            <a:endParaRPr lang="en-US" dirty="0"/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xmlns="" val="1494819281"/>
              </p:ext>
            </p:extLst>
          </p:nvPr>
        </p:nvGraphicFramePr>
        <p:xfrm>
          <a:off x="304800" y="914400"/>
          <a:ext cx="8458200" cy="2438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Rectangle 5"/>
          <p:cNvSpPr/>
          <p:nvPr/>
        </p:nvSpPr>
        <p:spPr>
          <a:xfrm>
            <a:off x="228600" y="3429000"/>
            <a:ext cx="8305800" cy="6096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Following figure shows the effective usage of memory achieved using an array.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7" name="Picture 6" descr="Figure 14.11.ti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38399" y="3810000"/>
            <a:ext cx="3962401" cy="280549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88723AB-37EB-4EC2-B7B0-75965727383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">
                                            <p:graphicEl>
                                              <a:dgm id="{388723AB-37EB-4EC2-B7B0-75965727383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256FAD6-365E-4CAB-8266-8CECC71F7F5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5">
                                            <p:graphicEl>
                                              <a:dgm id="{0256FAD6-365E-4CAB-8266-8CECC71F7F5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6445519-E36D-458F-8F29-D286534B965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5">
                                            <p:graphicEl>
                                              <a:dgm id="{A6445519-E36D-458F-8F29-D286534B965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2F157C3-4AF0-4564-919C-72DA0052C75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5">
                                            <p:graphicEl>
                                              <a:dgm id="{02F157C3-4AF0-4564-919C-72DA0052C75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 uiExpand="1">
        <p:bldSub>
          <a:bldDgm bld="lvlOne"/>
        </p:bldSub>
      </p:bldGraphic>
      <p:bldP spid="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Loops and Arrays / Session 14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Single-dimensional Array 1-3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28600" y="838200"/>
            <a:ext cx="8305800" cy="9906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JavaScript supports two types of arrays that are as follows:</a:t>
            </a:r>
          </a:p>
          <a:p>
            <a:pPr lvl="1" indent="115888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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Single-dimensional array</a:t>
            </a:r>
          </a:p>
          <a:p>
            <a:pPr lvl="1" indent="115888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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Multi-dimensional array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28600" y="1600200"/>
            <a:ext cx="8153400" cy="11430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In a single-dimensional array, the elements are stored in a single row in the allocated memory.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Following figure shows the allocation of single-dimensional array.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7" name="Picture 6" descr="Figure 14.12.t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2590800"/>
            <a:ext cx="5672667" cy="2286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28600" y="5105400"/>
            <a:ext cx="8153400" cy="16002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As shown in the figure, the first array element has the index number zero.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The last array element has an index number one less than the total number of elements. 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This arrangement helps in efficient storage of data. 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It also helps to sort data easily and track the data length.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Loops and Arrays / Session 14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Single-dimensional Array 2-3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28600" y="914400"/>
            <a:ext cx="8153400" cy="9144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The array variable can be created using the </a:t>
            </a:r>
            <a:r>
              <a:rPr lang="en-US" sz="2800" baseline="30000" dirty="0" smtClean="0">
                <a:cs typeface="Courier New" pitchFamily="49" charset="0"/>
              </a:rPr>
              <a:t>Array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object and </a:t>
            </a:r>
            <a:r>
              <a:rPr lang="en-US" sz="2800" baseline="30000" dirty="0" smtClean="0">
                <a:cs typeface="Courier New" pitchFamily="49" charset="0"/>
              </a:rPr>
              <a:t>new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keyword along with the size of the array element. 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The syntax to declare and initialize a single-dimensional array is as follows: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78810" y="1981200"/>
            <a:ext cx="1371600" cy="293414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defPPr>
              <a:defRPr lang="en-US"/>
            </a:defPPr>
            <a:lvl1pPr algn="l" rtl="0" fontAlgn="base">
              <a:lnSpc>
                <a:spcPct val="70000"/>
              </a:lnSpc>
              <a:spcBef>
                <a:spcPct val="5000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1pPr>
            <a:lvl2pPr marL="457200" algn="l" rtl="0" fontAlgn="base">
              <a:lnSpc>
                <a:spcPct val="70000"/>
              </a:lnSpc>
              <a:spcBef>
                <a:spcPct val="5000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2pPr>
            <a:lvl3pPr marL="914400" algn="l" rtl="0" fontAlgn="base">
              <a:lnSpc>
                <a:spcPct val="70000"/>
              </a:lnSpc>
              <a:spcBef>
                <a:spcPct val="5000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3pPr>
            <a:lvl4pPr marL="1371600" algn="l" rtl="0" fontAlgn="base">
              <a:lnSpc>
                <a:spcPct val="70000"/>
              </a:lnSpc>
              <a:spcBef>
                <a:spcPct val="5000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4pPr>
            <a:lvl5pPr marL="1828800" algn="l" rtl="0" fontAlgn="base">
              <a:lnSpc>
                <a:spcPct val="70000"/>
              </a:lnSpc>
              <a:spcBef>
                <a:spcPct val="5000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9pPr>
          </a:lstStyle>
          <a:p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Syntax: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63140" y="2397743"/>
            <a:ext cx="7398179" cy="8427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aseline="30000" dirty="0" err="1" smtClean="0"/>
              <a:t>var</a:t>
            </a:r>
            <a:r>
              <a:rPr lang="en-US" sz="2800" baseline="30000" dirty="0" smtClean="0"/>
              <a:t> </a:t>
            </a:r>
            <a:r>
              <a:rPr lang="en-US" sz="2800" baseline="30000" dirty="0" err="1" smtClean="0"/>
              <a:t>variable_name</a:t>
            </a:r>
            <a:r>
              <a:rPr lang="en-US" sz="2800" baseline="30000" dirty="0" smtClean="0"/>
              <a:t> = new Array(size); //Declaration</a:t>
            </a:r>
          </a:p>
          <a:p>
            <a:r>
              <a:rPr lang="en-US" sz="2800" baseline="30000" dirty="0" err="1" smtClean="0"/>
              <a:t>variable_name</a:t>
            </a:r>
            <a:r>
              <a:rPr lang="en-US" sz="2800" baseline="30000" dirty="0" smtClean="0"/>
              <a:t>[index] = ‘value’;</a:t>
            </a:r>
            <a:endParaRPr lang="en-US" sz="2800" dirty="0"/>
          </a:p>
        </p:txBody>
      </p:sp>
      <p:sp>
        <p:nvSpPr>
          <p:cNvPr id="8" name="Rectangle 7"/>
          <p:cNvSpPr/>
          <p:nvPr/>
        </p:nvSpPr>
        <p:spPr>
          <a:xfrm>
            <a:off x="381000" y="3276600"/>
            <a:ext cx="7543800" cy="13716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 algn="just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where,</a:t>
            </a:r>
          </a:p>
          <a:p>
            <a:pPr lvl="1" indent="-274320" algn="just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"/>
            </a:pPr>
            <a:r>
              <a:rPr lang="en-US" sz="2800" baseline="30000" dirty="0" err="1" smtClean="0"/>
              <a:t>variable_name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: Is the name of the variable.</a:t>
            </a:r>
          </a:p>
          <a:p>
            <a:pPr lvl="1" indent="-274320" algn="just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"/>
            </a:pPr>
            <a:r>
              <a:rPr lang="en-US" sz="2800" baseline="30000" dirty="0" smtClean="0"/>
              <a:t>size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: Is the number of elements to be declared in the array.</a:t>
            </a:r>
          </a:p>
          <a:p>
            <a:pPr lvl="1" indent="-274320" algn="just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"/>
            </a:pPr>
            <a:r>
              <a:rPr lang="en-US" sz="2800" baseline="30000" dirty="0" smtClean="0"/>
              <a:t>index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: Is the index position.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7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0" dur="80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1" dur="80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80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Loops and Arrays / Session 14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Single-dimensional Array 3-3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28600" y="914400"/>
            <a:ext cx="8458200" cy="5334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The Code Snippet shows the different ways to declare and initialize a single-dimensional array.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3401" y="1583511"/>
            <a:ext cx="8229600" cy="4446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000"/>
              </a:lnSpc>
            </a:pPr>
            <a:r>
              <a:rPr lang="en-GB" sz="2800" baseline="30000" dirty="0" smtClean="0"/>
              <a:t>&lt;script&gt;</a:t>
            </a:r>
          </a:p>
          <a:p>
            <a:pPr>
              <a:lnSpc>
                <a:spcPts val="1000"/>
              </a:lnSpc>
            </a:pPr>
            <a:endParaRPr lang="en-GB" sz="2800" baseline="30000" dirty="0" smtClean="0"/>
          </a:p>
          <a:p>
            <a:pPr>
              <a:lnSpc>
                <a:spcPts val="1000"/>
              </a:lnSpc>
            </a:pPr>
            <a:r>
              <a:rPr lang="en-US" sz="2800" baseline="30000" dirty="0" smtClean="0"/>
              <a:t>//Declaration using Array Object and then Initialization</a:t>
            </a:r>
          </a:p>
          <a:p>
            <a:pPr>
              <a:lnSpc>
                <a:spcPts val="1000"/>
              </a:lnSpc>
            </a:pPr>
            <a:r>
              <a:rPr lang="en-GB" sz="2800" baseline="30000" dirty="0" smtClean="0"/>
              <a:t>   </a:t>
            </a:r>
            <a:r>
              <a:rPr lang="en-GB" sz="2800" baseline="30000" dirty="0" err="1" smtClean="0"/>
              <a:t>var</a:t>
            </a:r>
            <a:r>
              <a:rPr lang="en-GB" sz="2800" baseline="30000" dirty="0" smtClean="0"/>
              <a:t> </a:t>
            </a:r>
            <a:r>
              <a:rPr lang="en-GB" sz="2800" baseline="30000" dirty="0" err="1" smtClean="0"/>
              <a:t>marital_status</a:t>
            </a:r>
            <a:r>
              <a:rPr lang="en-GB" sz="2800" baseline="30000" dirty="0" smtClean="0"/>
              <a:t> = new Array(3); </a:t>
            </a:r>
          </a:p>
          <a:p>
            <a:pPr>
              <a:lnSpc>
                <a:spcPts val="1000"/>
              </a:lnSpc>
            </a:pPr>
            <a:r>
              <a:rPr lang="en-GB" sz="2800" baseline="30000" dirty="0" smtClean="0"/>
              <a:t>   </a:t>
            </a:r>
            <a:r>
              <a:rPr lang="en-GB" sz="2800" baseline="30000" dirty="0" err="1" smtClean="0"/>
              <a:t>marital_status</a:t>
            </a:r>
            <a:r>
              <a:rPr lang="en-GB" sz="2800" baseline="30000" dirty="0" smtClean="0"/>
              <a:t>[0] = ‘Single’;</a:t>
            </a:r>
          </a:p>
          <a:p>
            <a:pPr>
              <a:lnSpc>
                <a:spcPts val="1000"/>
              </a:lnSpc>
            </a:pPr>
            <a:r>
              <a:rPr lang="en-GB" sz="2800" baseline="30000" dirty="0" smtClean="0"/>
              <a:t>   </a:t>
            </a:r>
            <a:r>
              <a:rPr lang="en-GB" sz="2800" baseline="30000" dirty="0" err="1" smtClean="0"/>
              <a:t>marital_status</a:t>
            </a:r>
            <a:r>
              <a:rPr lang="en-GB" sz="2800" baseline="30000" dirty="0" smtClean="0"/>
              <a:t>[1] = ‘Married’;</a:t>
            </a:r>
          </a:p>
          <a:p>
            <a:pPr>
              <a:lnSpc>
                <a:spcPts val="1000"/>
              </a:lnSpc>
            </a:pPr>
            <a:r>
              <a:rPr lang="en-GB" sz="2800" baseline="30000" dirty="0" smtClean="0"/>
              <a:t>   </a:t>
            </a:r>
            <a:r>
              <a:rPr lang="en-GB" sz="2800" baseline="30000" dirty="0" err="1" smtClean="0"/>
              <a:t>marital_status</a:t>
            </a:r>
            <a:r>
              <a:rPr lang="en-GB" sz="2800" baseline="30000" dirty="0" smtClean="0"/>
              <a:t>[2] = ‘Divorced’;</a:t>
            </a:r>
          </a:p>
          <a:p>
            <a:pPr>
              <a:lnSpc>
                <a:spcPts val="1000"/>
              </a:lnSpc>
            </a:pPr>
            <a:endParaRPr lang="en-GB" sz="2800" baseline="30000" dirty="0" smtClean="0"/>
          </a:p>
          <a:p>
            <a:pPr>
              <a:lnSpc>
                <a:spcPts val="1000"/>
              </a:lnSpc>
            </a:pPr>
            <a:r>
              <a:rPr lang="en-GB" sz="2800" baseline="30000" dirty="0" smtClean="0"/>
              <a:t>//Declaration and Initialization </a:t>
            </a:r>
          </a:p>
          <a:p>
            <a:pPr>
              <a:lnSpc>
                <a:spcPts val="1000"/>
              </a:lnSpc>
            </a:pPr>
            <a:r>
              <a:rPr lang="en-US" sz="2800" baseline="30000" dirty="0" smtClean="0"/>
              <a:t>   </a:t>
            </a:r>
            <a:r>
              <a:rPr lang="en-US" sz="2800" baseline="30000" dirty="0" err="1" smtClean="0"/>
              <a:t>var</a:t>
            </a:r>
            <a:r>
              <a:rPr lang="en-US" sz="2800" baseline="30000" dirty="0" smtClean="0"/>
              <a:t> </a:t>
            </a:r>
            <a:r>
              <a:rPr lang="en-US" sz="2800" baseline="30000" dirty="0" err="1" smtClean="0"/>
              <a:t>marital_status</a:t>
            </a:r>
            <a:r>
              <a:rPr lang="en-US" sz="2800" baseline="30000" dirty="0" smtClean="0"/>
              <a:t> = new </a:t>
            </a:r>
          </a:p>
          <a:p>
            <a:pPr>
              <a:lnSpc>
                <a:spcPts val="1000"/>
              </a:lnSpc>
            </a:pPr>
            <a:r>
              <a:rPr lang="en-US" sz="2800" baseline="30000" dirty="0" smtClean="0"/>
              <a:t>     Array(‘</a:t>
            </a:r>
            <a:r>
              <a:rPr lang="en-US" sz="2800" baseline="30000" dirty="0" err="1" smtClean="0"/>
              <a:t>Single’,’Married’,’Divorced</a:t>
            </a:r>
            <a:r>
              <a:rPr lang="en-US" sz="2800" baseline="30000" dirty="0" smtClean="0"/>
              <a:t>’);</a:t>
            </a:r>
          </a:p>
          <a:p>
            <a:pPr>
              <a:lnSpc>
                <a:spcPts val="1000"/>
              </a:lnSpc>
            </a:pPr>
            <a:endParaRPr lang="en-US" sz="2800" baseline="30000" dirty="0" smtClean="0"/>
          </a:p>
          <a:p>
            <a:pPr>
              <a:lnSpc>
                <a:spcPts val="1000"/>
              </a:lnSpc>
            </a:pPr>
            <a:r>
              <a:rPr lang="en-US" sz="2800" baseline="30000" dirty="0" smtClean="0"/>
              <a:t>//Declaration and Initialization Without Array </a:t>
            </a:r>
          </a:p>
          <a:p>
            <a:pPr>
              <a:lnSpc>
                <a:spcPts val="1000"/>
              </a:lnSpc>
            </a:pPr>
            <a:r>
              <a:rPr lang="en-GB" sz="2800" baseline="30000" dirty="0" smtClean="0"/>
              <a:t>   </a:t>
            </a:r>
            <a:r>
              <a:rPr lang="en-GB" sz="2800" baseline="30000" dirty="0" err="1" smtClean="0"/>
              <a:t>var</a:t>
            </a:r>
            <a:r>
              <a:rPr lang="en-GB" sz="2800" baseline="30000" dirty="0" smtClean="0"/>
              <a:t> </a:t>
            </a:r>
            <a:r>
              <a:rPr lang="en-GB" sz="2800" baseline="30000" dirty="0" err="1" smtClean="0"/>
              <a:t>marital_status</a:t>
            </a:r>
            <a:r>
              <a:rPr lang="en-GB" sz="2800" baseline="30000" dirty="0" smtClean="0"/>
              <a:t> = [‘</a:t>
            </a:r>
            <a:r>
              <a:rPr lang="en-GB" sz="2800" baseline="30000" dirty="0" err="1" smtClean="0"/>
              <a:t>Single’,’Married’,’Divorced</a:t>
            </a:r>
            <a:r>
              <a:rPr lang="en-GB" sz="2800" baseline="30000" dirty="0" smtClean="0"/>
              <a:t>’];</a:t>
            </a:r>
          </a:p>
          <a:p>
            <a:pPr>
              <a:lnSpc>
                <a:spcPts val="1000"/>
              </a:lnSpc>
            </a:pPr>
            <a:endParaRPr lang="en-GB" sz="2800" baseline="30000" dirty="0" smtClean="0"/>
          </a:p>
          <a:p>
            <a:pPr>
              <a:lnSpc>
                <a:spcPts val="1000"/>
              </a:lnSpc>
            </a:pPr>
            <a:r>
              <a:rPr lang="en-GB" sz="2800" baseline="30000" dirty="0" smtClean="0"/>
              <a:t>&lt;/script&gt;</a:t>
            </a:r>
            <a:endParaRPr 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Loops and Arrays / Session 14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33400" y="228600"/>
            <a:ext cx="8077200" cy="411162"/>
          </a:xfrm>
        </p:spPr>
        <p:txBody>
          <a:bodyPr/>
          <a:lstStyle/>
          <a:p>
            <a:r>
              <a:rPr lang="en-US" dirty="0" smtClean="0"/>
              <a:t>Accessing Single-dimensional Arrays 1-4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28600" y="914400"/>
            <a:ext cx="8534400" cy="6096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Array elements can be accessed by using the array name followed by the index number specified in square brackets.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81000" y="1524001"/>
            <a:ext cx="8382000" cy="457199"/>
            <a:chOff x="0" y="924398"/>
            <a:chExt cx="8382000" cy="600405"/>
          </a:xfrm>
          <a:solidFill>
            <a:srgbClr val="C00000"/>
          </a:solidFill>
        </p:grpSpPr>
        <p:sp>
          <p:nvSpPr>
            <p:cNvPr id="7" name="Rounded Rectangle 6"/>
            <p:cNvSpPr/>
            <p:nvPr/>
          </p:nvSpPr>
          <p:spPr>
            <a:xfrm>
              <a:off x="0" y="924398"/>
              <a:ext cx="8382000" cy="600405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" name="Rounded Rectangle 4"/>
            <p:cNvSpPr/>
            <p:nvPr/>
          </p:nvSpPr>
          <p:spPr>
            <a:xfrm>
              <a:off x="29309" y="953707"/>
              <a:ext cx="8323382" cy="541787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lvl="0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Wingdings" pitchFamily="2" charset="2"/>
                <a:buChar char="Ø"/>
              </a:pPr>
              <a:r>
                <a:rPr lang="en-US" sz="2000" dirty="0" smtClean="0">
                  <a:solidFill>
                    <a:schemeClr val="bg1"/>
                  </a:solidFill>
                </a:rPr>
                <a:t> </a:t>
              </a:r>
              <a:r>
                <a:rPr lang="en-US" sz="2000" b="1" dirty="0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Accessing Array Elements Without Loops</a:t>
              </a:r>
              <a:r>
                <a:rPr lang="en-US" sz="2000" dirty="0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 </a:t>
              </a:r>
              <a:endParaRPr lang="en-US" sz="2000" kern="1200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endParaRPr>
            </a:p>
          </p:txBody>
        </p:sp>
      </p:grpSp>
      <p:sp>
        <p:nvSpPr>
          <p:cNvPr id="9" name="Rectangle 8"/>
          <p:cNvSpPr/>
          <p:nvPr/>
        </p:nvSpPr>
        <p:spPr>
          <a:xfrm>
            <a:off x="228600" y="2133600"/>
            <a:ext cx="8534400" cy="12192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An array element can be accessed without using loops by specifying the array name followed by the square brackets containing the index number.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The Code Snippet demonstrates a script that stores and displays names of the students using a single-dimensional array.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33401" y="3505200"/>
            <a:ext cx="8229600" cy="1379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000"/>
              </a:lnSpc>
            </a:pPr>
            <a:r>
              <a:rPr lang="en-GB" sz="2800" baseline="30000" dirty="0" smtClean="0"/>
              <a:t>&lt;script&gt;</a:t>
            </a:r>
          </a:p>
          <a:p>
            <a:pPr>
              <a:lnSpc>
                <a:spcPts val="1000"/>
              </a:lnSpc>
            </a:pPr>
            <a:r>
              <a:rPr lang="en-US" sz="2800" baseline="30000" dirty="0" smtClean="0"/>
              <a:t>  </a:t>
            </a:r>
            <a:r>
              <a:rPr lang="en-US" sz="2800" baseline="30000" dirty="0" err="1" smtClean="0"/>
              <a:t>var</a:t>
            </a:r>
            <a:r>
              <a:rPr lang="en-US" sz="2800" baseline="30000" dirty="0" smtClean="0"/>
              <a:t> names = new Array(“John”, “David”, “Kevin”);</a:t>
            </a:r>
          </a:p>
          <a:p>
            <a:pPr>
              <a:lnSpc>
                <a:spcPts val="1000"/>
              </a:lnSpc>
            </a:pPr>
            <a:r>
              <a:rPr lang="en-GB" sz="2800" baseline="30000" dirty="0" smtClean="0"/>
              <a:t>  alert(‘List of Student Names:\n’ + names[0] + ‘,’ + ‘</a:t>
            </a:r>
          </a:p>
          <a:p>
            <a:pPr>
              <a:lnSpc>
                <a:spcPts val="1000"/>
              </a:lnSpc>
            </a:pPr>
            <a:r>
              <a:rPr lang="en-GB" sz="2800" baseline="30000" dirty="0" smtClean="0"/>
              <a:t>  ‘ + names[1] + ‘,’ + ‘ ‘ + names[2]);</a:t>
            </a:r>
          </a:p>
          <a:p>
            <a:pPr>
              <a:lnSpc>
                <a:spcPts val="1000"/>
              </a:lnSpc>
            </a:pPr>
            <a:r>
              <a:rPr lang="en-GB" sz="2800" baseline="30000" dirty="0" smtClean="0"/>
              <a:t>&lt;/script&gt;</a:t>
            </a:r>
            <a:endParaRPr lang="en-US" sz="2800" dirty="0"/>
          </a:p>
        </p:txBody>
      </p:sp>
      <p:sp>
        <p:nvSpPr>
          <p:cNvPr id="11" name="Rectangle 10"/>
          <p:cNvSpPr/>
          <p:nvPr/>
        </p:nvSpPr>
        <p:spPr>
          <a:xfrm>
            <a:off x="228600" y="5257800"/>
            <a:ext cx="8534400" cy="12192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As shown in the code, </a:t>
            </a:r>
            <a:r>
              <a:rPr lang="en-US" sz="2800" baseline="30000" dirty="0" err="1" smtClean="0">
                <a:cs typeface="Courier New" pitchFamily="49" charset="0"/>
              </a:rPr>
              <a:t>var</a:t>
            </a:r>
            <a:r>
              <a:rPr lang="en-US" sz="2800" baseline="30000" dirty="0" smtClean="0">
                <a:cs typeface="Courier New" pitchFamily="49" charset="0"/>
              </a:rPr>
              <a:t> names = new Array(“</a:t>
            </a:r>
            <a:r>
              <a:rPr lang="en-US" sz="2800" baseline="30000" dirty="0" err="1" smtClean="0">
                <a:cs typeface="Courier New" pitchFamily="49" charset="0"/>
              </a:rPr>
              <a:t>John”,”David”,”Kevin</a:t>
            </a:r>
            <a:r>
              <a:rPr lang="en-US" sz="2800" baseline="30000" dirty="0" smtClean="0">
                <a:cs typeface="Courier New" pitchFamily="49" charset="0"/>
              </a:rPr>
              <a:t>”);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declares and initializes an array. 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The </a:t>
            </a:r>
            <a:r>
              <a:rPr lang="en-US" sz="2800" baseline="30000" dirty="0" smtClean="0">
                <a:cs typeface="Courier New" pitchFamily="49" charset="0"/>
              </a:rPr>
              <a:t>names[0]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accesses the first array element, which is </a:t>
            </a:r>
            <a:r>
              <a:rPr lang="en-US" sz="2800" baseline="30000" dirty="0" smtClean="0">
                <a:cs typeface="Courier New" pitchFamily="49" charset="0"/>
              </a:rPr>
              <a:t>John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.</a:t>
            </a:r>
            <a:endParaRPr lang="en-US" sz="2800" baseline="30000" dirty="0" smtClean="0">
              <a:cs typeface="Courier New" pitchFamily="49" charset="0"/>
            </a:endParaRP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The </a:t>
            </a:r>
            <a:r>
              <a:rPr lang="en-US" sz="2800" baseline="30000" dirty="0" smtClean="0">
                <a:cs typeface="Courier New" pitchFamily="49" charset="0"/>
              </a:rPr>
              <a:t>names[1]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accesses the second array element, which is </a:t>
            </a:r>
            <a:r>
              <a:rPr lang="en-US" sz="2800" baseline="30000" dirty="0" smtClean="0">
                <a:cs typeface="Courier New" pitchFamily="49" charset="0"/>
              </a:rPr>
              <a:t>David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.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The </a:t>
            </a:r>
            <a:r>
              <a:rPr lang="en-US" sz="2800" baseline="30000" dirty="0" smtClean="0">
                <a:cs typeface="Courier New" pitchFamily="49" charset="0"/>
              </a:rPr>
              <a:t>names[2]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accesses the third array element, which is </a:t>
            </a:r>
            <a:r>
              <a:rPr lang="en-US" sz="2800" baseline="30000" dirty="0" smtClean="0">
                <a:cs typeface="Courier New" pitchFamily="49" charset="0"/>
              </a:rPr>
              <a:t>Kevin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.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7" dur="80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8" dur="80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80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Loops and Arrays / Session 14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33400" y="228600"/>
            <a:ext cx="7924800" cy="411162"/>
          </a:xfrm>
        </p:spPr>
        <p:txBody>
          <a:bodyPr/>
          <a:lstStyle/>
          <a:p>
            <a:r>
              <a:rPr lang="en-US" dirty="0" smtClean="0"/>
              <a:t>Accessing Single-dimensional Arrays 2-4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28600" y="914400"/>
            <a:ext cx="8534400" cy="3048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Following figure displays the names of the students.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6" name="Picture 5" descr="Figure 14.13.t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1211296"/>
            <a:ext cx="4953000" cy="1989104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381000" y="3505201"/>
            <a:ext cx="8382000" cy="457199"/>
            <a:chOff x="0" y="924398"/>
            <a:chExt cx="8382000" cy="600405"/>
          </a:xfrm>
          <a:solidFill>
            <a:srgbClr val="C00000"/>
          </a:solidFill>
        </p:grpSpPr>
        <p:sp>
          <p:nvSpPr>
            <p:cNvPr id="8" name="Rounded Rectangle 7"/>
            <p:cNvSpPr/>
            <p:nvPr/>
          </p:nvSpPr>
          <p:spPr>
            <a:xfrm>
              <a:off x="0" y="924398"/>
              <a:ext cx="8382000" cy="600405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9" name="Rounded Rectangle 4"/>
            <p:cNvSpPr/>
            <p:nvPr/>
          </p:nvSpPr>
          <p:spPr>
            <a:xfrm>
              <a:off x="29309" y="953707"/>
              <a:ext cx="8323382" cy="541787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lvl="0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Wingdings" pitchFamily="2" charset="2"/>
                <a:buChar char="Ø"/>
              </a:pPr>
              <a:r>
                <a:rPr lang="en-US" sz="2000" dirty="0" smtClean="0">
                  <a:solidFill>
                    <a:schemeClr val="bg1"/>
                  </a:solidFill>
                </a:rPr>
                <a:t> </a:t>
              </a:r>
              <a:r>
                <a:rPr lang="en-US" sz="2000" b="1" dirty="0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Accessing Array Elements With Loops</a:t>
              </a:r>
              <a:r>
                <a:rPr lang="en-US" sz="2000" dirty="0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 </a:t>
              </a:r>
              <a:endParaRPr lang="en-US" sz="2000" kern="1200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endParaRPr>
            </a:p>
          </p:txBody>
        </p:sp>
      </p:grpSp>
      <p:sp>
        <p:nvSpPr>
          <p:cNvPr id="10" name="Rectangle 9"/>
          <p:cNvSpPr/>
          <p:nvPr/>
        </p:nvSpPr>
        <p:spPr>
          <a:xfrm>
            <a:off x="152400" y="4191000"/>
            <a:ext cx="8534400" cy="17526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JavaScript allows you to access array elements by using different loops. 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Thus, you can access each array element by putting a counter variable of the loop as the index of an element. 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However, this requires the count of the elements in an array. 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The </a:t>
            </a:r>
            <a:r>
              <a:rPr lang="en-US" sz="2800" baseline="30000" dirty="0" smtClean="0">
                <a:cs typeface="Courier New" pitchFamily="49" charset="0"/>
              </a:rPr>
              <a:t>length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property can be used to determine the number of elements in an array.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Loops and Arrays / Session 14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33400" y="228600"/>
            <a:ext cx="8001000" cy="411162"/>
          </a:xfrm>
        </p:spPr>
        <p:txBody>
          <a:bodyPr/>
          <a:lstStyle/>
          <a:p>
            <a:r>
              <a:rPr lang="en-US" dirty="0" smtClean="0"/>
              <a:t>Accessing Single-dimensional Arrays 3-4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28600" y="906135"/>
            <a:ext cx="8534400" cy="617865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The Code Snippet demonstrates the script that creates an array to accept the marks of five subjects and display the average.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85801" y="1757127"/>
            <a:ext cx="7772399" cy="2814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000"/>
              </a:lnSpc>
            </a:pPr>
            <a:r>
              <a:rPr lang="en-GB" sz="2800" baseline="30000" dirty="0" smtClean="0"/>
              <a:t>&lt;script&gt;</a:t>
            </a:r>
          </a:p>
          <a:p>
            <a:pPr>
              <a:lnSpc>
                <a:spcPts val="1000"/>
              </a:lnSpc>
            </a:pPr>
            <a:r>
              <a:rPr lang="en-GB" sz="2800" baseline="30000" dirty="0" smtClean="0"/>
              <a:t>  </a:t>
            </a:r>
            <a:r>
              <a:rPr lang="en-GB" sz="2800" baseline="30000" dirty="0" err="1" smtClean="0"/>
              <a:t>var</a:t>
            </a:r>
            <a:r>
              <a:rPr lang="en-GB" sz="2800" baseline="30000" dirty="0" smtClean="0"/>
              <a:t> sum = 0;</a:t>
            </a:r>
          </a:p>
          <a:p>
            <a:pPr>
              <a:lnSpc>
                <a:spcPts val="1000"/>
              </a:lnSpc>
            </a:pPr>
            <a:r>
              <a:rPr lang="en-GB" sz="2800" baseline="30000" dirty="0" smtClean="0"/>
              <a:t>  </a:t>
            </a:r>
            <a:r>
              <a:rPr lang="en-GB" sz="2800" baseline="30000" dirty="0" err="1" smtClean="0"/>
              <a:t>var</a:t>
            </a:r>
            <a:r>
              <a:rPr lang="en-GB" sz="2800" baseline="30000" dirty="0" smtClean="0"/>
              <a:t> marks = new Array(5);</a:t>
            </a:r>
          </a:p>
          <a:p>
            <a:pPr>
              <a:lnSpc>
                <a:spcPts val="1000"/>
              </a:lnSpc>
            </a:pPr>
            <a:r>
              <a:rPr lang="en-GB" sz="2800" baseline="30000" dirty="0" smtClean="0"/>
              <a:t>  for(</a:t>
            </a:r>
            <a:r>
              <a:rPr lang="en-GB" sz="2800" baseline="30000" dirty="0" err="1" smtClean="0"/>
              <a:t>var</a:t>
            </a:r>
            <a:r>
              <a:rPr lang="en-GB" sz="2800" baseline="30000" dirty="0" smtClean="0"/>
              <a:t> </a:t>
            </a:r>
            <a:r>
              <a:rPr lang="en-GB" sz="2800" baseline="30000" dirty="0" err="1" smtClean="0"/>
              <a:t>i</a:t>
            </a:r>
            <a:r>
              <a:rPr lang="en-GB" sz="2800" baseline="30000" dirty="0" smtClean="0"/>
              <a:t>=0; </a:t>
            </a:r>
            <a:r>
              <a:rPr lang="en-GB" sz="2800" baseline="30000" dirty="0" err="1" smtClean="0"/>
              <a:t>i</a:t>
            </a:r>
            <a:r>
              <a:rPr lang="en-GB" sz="2800" baseline="30000" dirty="0" smtClean="0"/>
              <a:t>&lt;</a:t>
            </a:r>
            <a:r>
              <a:rPr lang="en-GB" sz="2800" baseline="30000" dirty="0" err="1" smtClean="0"/>
              <a:t>marks.length</a:t>
            </a:r>
            <a:r>
              <a:rPr lang="en-GB" sz="2800" baseline="30000" dirty="0" smtClean="0"/>
              <a:t>; </a:t>
            </a:r>
            <a:r>
              <a:rPr lang="en-GB" sz="2800" baseline="30000" dirty="0" err="1" smtClean="0"/>
              <a:t>i</a:t>
            </a:r>
            <a:r>
              <a:rPr lang="en-GB" sz="2800" baseline="30000" dirty="0" smtClean="0"/>
              <a:t>++)</a:t>
            </a:r>
          </a:p>
          <a:p>
            <a:pPr>
              <a:lnSpc>
                <a:spcPts val="1000"/>
              </a:lnSpc>
            </a:pPr>
            <a:r>
              <a:rPr lang="en-GB" sz="2800" baseline="30000" dirty="0" smtClean="0"/>
              <a:t>  {</a:t>
            </a:r>
          </a:p>
          <a:p>
            <a:pPr>
              <a:lnSpc>
                <a:spcPts val="1000"/>
              </a:lnSpc>
            </a:pPr>
            <a:r>
              <a:rPr lang="en-GB" sz="2800" baseline="30000" dirty="0" smtClean="0"/>
              <a:t>    marks[</a:t>
            </a:r>
            <a:r>
              <a:rPr lang="en-GB" sz="2800" baseline="30000" dirty="0" err="1" smtClean="0"/>
              <a:t>i</a:t>
            </a:r>
            <a:r>
              <a:rPr lang="en-GB" sz="2800" baseline="30000" dirty="0" smtClean="0"/>
              <a:t>] = </a:t>
            </a:r>
            <a:r>
              <a:rPr lang="en-GB" sz="2800" baseline="30000" dirty="0" err="1" smtClean="0"/>
              <a:t>parseInt</a:t>
            </a:r>
            <a:r>
              <a:rPr lang="en-GB" sz="2800" baseline="30000" dirty="0" smtClean="0"/>
              <a:t>(prompt(‘Enter Marks:’, ‘’));</a:t>
            </a:r>
          </a:p>
          <a:p>
            <a:pPr>
              <a:lnSpc>
                <a:spcPts val="1000"/>
              </a:lnSpc>
            </a:pPr>
            <a:r>
              <a:rPr lang="en-GB" sz="2800" baseline="30000" dirty="0" smtClean="0"/>
              <a:t>    sum = sum + marks[</a:t>
            </a:r>
            <a:r>
              <a:rPr lang="en-GB" sz="2800" baseline="30000" dirty="0" err="1" smtClean="0"/>
              <a:t>i</a:t>
            </a:r>
            <a:r>
              <a:rPr lang="en-GB" sz="2800" baseline="30000" dirty="0" smtClean="0"/>
              <a:t>];</a:t>
            </a:r>
          </a:p>
          <a:p>
            <a:pPr>
              <a:lnSpc>
                <a:spcPts val="1000"/>
              </a:lnSpc>
            </a:pPr>
            <a:r>
              <a:rPr lang="en-GB" sz="2800" baseline="30000" dirty="0" smtClean="0"/>
              <a:t>  } </a:t>
            </a:r>
          </a:p>
          <a:p>
            <a:pPr>
              <a:lnSpc>
                <a:spcPts val="1000"/>
              </a:lnSpc>
            </a:pPr>
            <a:r>
              <a:rPr lang="en-US" sz="2800" baseline="30000" dirty="0" smtClean="0"/>
              <a:t>  alert(‘Average of Marks: ‘ + (sum/</a:t>
            </a:r>
            <a:r>
              <a:rPr lang="en-US" sz="2800" baseline="30000" dirty="0" err="1" smtClean="0"/>
              <a:t>marks.length</a:t>
            </a:r>
            <a:r>
              <a:rPr lang="en-US" sz="2800" baseline="30000" dirty="0" smtClean="0"/>
              <a:t>));</a:t>
            </a:r>
          </a:p>
          <a:p>
            <a:pPr>
              <a:lnSpc>
                <a:spcPts val="1000"/>
              </a:lnSpc>
            </a:pPr>
            <a:r>
              <a:rPr lang="en-GB" sz="2800" baseline="30000" dirty="0" smtClean="0"/>
              <a:t>&lt;/script&gt;</a:t>
            </a:r>
            <a:endParaRPr lang="en-US" sz="2800" dirty="0"/>
          </a:p>
        </p:txBody>
      </p:sp>
      <p:sp>
        <p:nvSpPr>
          <p:cNvPr id="7" name="Rectangle 6"/>
          <p:cNvSpPr/>
          <p:nvPr/>
        </p:nvSpPr>
        <p:spPr>
          <a:xfrm>
            <a:off x="152400" y="4572000"/>
            <a:ext cx="8534400" cy="1608465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In the code, </a:t>
            </a:r>
            <a:r>
              <a:rPr lang="en-US" sz="2800" baseline="30000" dirty="0" err="1" smtClean="0">
                <a:cs typeface="Courier New" pitchFamily="49" charset="0"/>
              </a:rPr>
              <a:t>var</a:t>
            </a:r>
            <a:r>
              <a:rPr lang="en-US" sz="2800" baseline="30000" dirty="0" smtClean="0">
                <a:cs typeface="Courier New" pitchFamily="49" charset="0"/>
              </a:rPr>
              <a:t> marks = new Array(5);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declares an array of size </a:t>
            </a:r>
            <a:r>
              <a:rPr lang="en-US" sz="2800" baseline="30000" dirty="0" smtClean="0">
                <a:cs typeface="Courier New" pitchFamily="49" charset="0"/>
              </a:rPr>
              <a:t>5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. 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It displays a prompt box that accepts the marks for a subject in each iteration.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Then, the code calculates and displays the average marks.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Loops and Arrays / Session 14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33400" y="228600"/>
            <a:ext cx="8001000" cy="411162"/>
          </a:xfrm>
        </p:spPr>
        <p:txBody>
          <a:bodyPr/>
          <a:lstStyle/>
          <a:p>
            <a:r>
              <a:rPr lang="en-US" dirty="0" smtClean="0"/>
              <a:t>Accessing Single-dimensional Arrays 4-4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28600" y="914400"/>
            <a:ext cx="8686800" cy="7620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Following figure displays the average of the marks, 90, 75, 85, 95, and 82 accepted from the user in the prompt box.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6" name="Picture 5" descr="Figure 14.14.tif"/>
          <p:cNvPicPr>
            <a:picLocks noChangeAspect="1"/>
          </p:cNvPicPr>
          <p:nvPr/>
        </p:nvPicPr>
        <p:blipFill>
          <a:blip r:embed="rId2"/>
          <a:srcRect l="1059" r="2752" b="3571"/>
          <a:stretch>
            <a:fillRect/>
          </a:stretch>
        </p:blipFill>
        <p:spPr>
          <a:xfrm>
            <a:off x="1143000" y="1600200"/>
            <a:ext cx="6922911" cy="2362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Loops and Arrays / Session 14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graphicFrame>
        <p:nvGraphicFramePr>
          <p:cNvPr id="5" name="Diagram 4"/>
          <p:cNvGraphicFramePr/>
          <p:nvPr/>
        </p:nvGraphicFramePr>
        <p:xfrm>
          <a:off x="304800" y="990600"/>
          <a:ext cx="8458200" cy="3124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Rectangle 5"/>
          <p:cNvSpPr/>
          <p:nvPr/>
        </p:nvSpPr>
        <p:spPr>
          <a:xfrm>
            <a:off x="228600" y="4495800"/>
            <a:ext cx="8153400" cy="6096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JavaScript supports three types of loops that are as follows: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33400" y="4876800"/>
            <a:ext cx="8153400" cy="12192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/>
              <a:t>while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Loop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/>
              <a:t>for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Loop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/>
              <a:t>do-while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Loop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88723AB-37EB-4EC2-B7B0-75965727383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">
                                            <p:graphicEl>
                                              <a:dgm id="{388723AB-37EB-4EC2-B7B0-75965727383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256FAD6-365E-4CAB-8266-8CECC71F7F5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5">
                                            <p:graphicEl>
                                              <a:dgm id="{0256FAD6-365E-4CAB-8266-8CECC71F7F5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6445519-E36D-458F-8F29-D286534B965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5">
                                            <p:graphicEl>
                                              <a:dgm id="{A6445519-E36D-458F-8F29-D286534B965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021966C-DB9B-4CD9-8832-4E357850F79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5">
                                            <p:graphicEl>
                                              <a:dgm id="{A021966C-DB9B-4CD9-8832-4E357850F79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 uiExpand="1">
        <p:bldSub>
          <a:bldDgm bld="lvlOne"/>
        </p:bldSub>
      </p:bldGraphic>
      <p:bldP spid="6" grpId="0"/>
      <p:bldP spid="7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Loops and Arrays / Session 14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Multi-dimensional Array 1-2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28600" y="1143000"/>
            <a:ext cx="8686800" cy="14478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A multi-dimensional array stores a combination of values of a single type in two or more dimensions. 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These dimensions are represented as rows and columns similar to those of a Microsoft Excel sheet. 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A two-dimensional array is an example of the multi-dimensional array.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Following figure shows the representation of a multi-dimensional array.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905000" y="2750697"/>
            <a:ext cx="5185488" cy="196620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28600" y="4876800"/>
            <a:ext cx="8686800" cy="12192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A two-dimensional array is an array of arrays. 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This means, for a two-dimensional array, first a main array is declared and then, an array is created for each element of the main array.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bldLvl="5"/>
      <p:bldP spid="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Loops and Arrays / Session 14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Multi-dimensional Array 2-2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28600" y="838200"/>
            <a:ext cx="8153400" cy="4572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The syntax to declare a two-dimensional array is as follows: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78810" y="1295400"/>
            <a:ext cx="1371600" cy="293414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defPPr>
              <a:defRPr lang="en-US"/>
            </a:defPPr>
            <a:lvl1pPr algn="l" rtl="0" fontAlgn="base">
              <a:lnSpc>
                <a:spcPct val="70000"/>
              </a:lnSpc>
              <a:spcBef>
                <a:spcPct val="5000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1pPr>
            <a:lvl2pPr marL="457200" algn="l" rtl="0" fontAlgn="base">
              <a:lnSpc>
                <a:spcPct val="70000"/>
              </a:lnSpc>
              <a:spcBef>
                <a:spcPct val="5000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2pPr>
            <a:lvl3pPr marL="914400" algn="l" rtl="0" fontAlgn="base">
              <a:lnSpc>
                <a:spcPct val="70000"/>
              </a:lnSpc>
              <a:spcBef>
                <a:spcPct val="5000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3pPr>
            <a:lvl4pPr marL="1371600" algn="l" rtl="0" fontAlgn="base">
              <a:lnSpc>
                <a:spcPct val="70000"/>
              </a:lnSpc>
              <a:spcBef>
                <a:spcPct val="5000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4pPr>
            <a:lvl5pPr marL="1828800" algn="l" rtl="0" fontAlgn="base">
              <a:lnSpc>
                <a:spcPct val="70000"/>
              </a:lnSpc>
              <a:spcBef>
                <a:spcPct val="5000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9pPr>
          </a:lstStyle>
          <a:p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Syntax: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63140" y="1711943"/>
            <a:ext cx="7975260" cy="8427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aseline="30000" dirty="0" err="1" smtClean="0"/>
              <a:t>var</a:t>
            </a:r>
            <a:r>
              <a:rPr lang="en-US" sz="2800" baseline="30000" dirty="0" smtClean="0"/>
              <a:t> </a:t>
            </a:r>
            <a:r>
              <a:rPr lang="en-US" sz="2800" baseline="30000" dirty="0" err="1" smtClean="0"/>
              <a:t>variable_name</a:t>
            </a:r>
            <a:r>
              <a:rPr lang="en-US" sz="2800" baseline="30000" dirty="0" smtClean="0"/>
              <a:t> = new Array(size); //Declaration</a:t>
            </a:r>
          </a:p>
          <a:p>
            <a:r>
              <a:rPr lang="en-US" sz="2800" baseline="30000" dirty="0" err="1" smtClean="0"/>
              <a:t>variable_name</a:t>
            </a:r>
            <a:r>
              <a:rPr lang="en-US" sz="2800" baseline="30000" dirty="0" smtClean="0"/>
              <a:t>[index] = new Array(‘value1’,’value2’..);</a:t>
            </a:r>
            <a:endParaRPr lang="en-US" sz="2800" dirty="0"/>
          </a:p>
        </p:txBody>
      </p:sp>
      <p:sp>
        <p:nvSpPr>
          <p:cNvPr id="8" name="Rectangle 7"/>
          <p:cNvSpPr/>
          <p:nvPr/>
        </p:nvSpPr>
        <p:spPr>
          <a:xfrm>
            <a:off x="381000" y="2590800"/>
            <a:ext cx="7543800" cy="13716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 algn="just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where,</a:t>
            </a:r>
          </a:p>
          <a:p>
            <a:pPr lvl="1" indent="-274320" algn="just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"/>
            </a:pPr>
            <a:r>
              <a:rPr lang="en-US" sz="2800" baseline="30000" dirty="0" err="1" smtClean="0"/>
              <a:t>variable_name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: Is the name of the array.</a:t>
            </a:r>
          </a:p>
          <a:p>
            <a:pPr lvl="1" indent="-274320" algn="just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"/>
            </a:pPr>
            <a:r>
              <a:rPr lang="en-US" sz="2800" baseline="30000" dirty="0" smtClean="0"/>
              <a:t>index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: Is the index position.</a:t>
            </a:r>
          </a:p>
          <a:p>
            <a:pPr lvl="1" indent="-274320" algn="just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"/>
            </a:pPr>
            <a:r>
              <a:rPr lang="en-US" sz="2800" baseline="30000" dirty="0" smtClean="0"/>
              <a:t>value1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: Is the value at the first column.</a:t>
            </a:r>
          </a:p>
          <a:p>
            <a:pPr lvl="1" indent="-274320" algn="just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"/>
            </a:pPr>
            <a:r>
              <a:rPr lang="en-US" sz="2800" baseline="30000" dirty="0" smtClean="0"/>
              <a:t>value2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: Is the value at the second column.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28600" y="4038600"/>
            <a:ext cx="8686800" cy="3048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Following figure shows the declaration of a two-dimensional array.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10" name="Picture 9" descr="Figure 14.16.t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4343400"/>
            <a:ext cx="6785610" cy="1981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7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0" dur="80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1" dur="80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80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Loops and Arrays / Session 14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Accessing Two-dimensional Arrays 1-4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28600" y="914400"/>
            <a:ext cx="8610600" cy="6096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Multi-dimensional arrays can be accessed by using the index of main array variable along with index of sub-array.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81000" y="1447800"/>
            <a:ext cx="8382000" cy="457199"/>
            <a:chOff x="0" y="924398"/>
            <a:chExt cx="8382000" cy="600405"/>
          </a:xfrm>
          <a:solidFill>
            <a:srgbClr val="C00000"/>
          </a:solidFill>
        </p:grpSpPr>
        <p:sp>
          <p:nvSpPr>
            <p:cNvPr id="7" name="Rounded Rectangle 6"/>
            <p:cNvSpPr/>
            <p:nvPr/>
          </p:nvSpPr>
          <p:spPr>
            <a:xfrm>
              <a:off x="0" y="924398"/>
              <a:ext cx="8382000" cy="600405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" name="Rounded Rectangle 4"/>
            <p:cNvSpPr/>
            <p:nvPr/>
          </p:nvSpPr>
          <p:spPr>
            <a:xfrm>
              <a:off x="29309" y="953707"/>
              <a:ext cx="8323382" cy="541787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lvl="0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Wingdings" pitchFamily="2" charset="2"/>
                <a:buChar char="Ø"/>
              </a:pPr>
              <a:r>
                <a:rPr lang="en-US" sz="2000" dirty="0" smtClean="0">
                  <a:solidFill>
                    <a:schemeClr val="bg1"/>
                  </a:solidFill>
                </a:rPr>
                <a:t> </a:t>
              </a:r>
              <a:r>
                <a:rPr lang="en-US" sz="2000" b="1" dirty="0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Accessing Array Elements Without Loops</a:t>
              </a:r>
              <a:r>
                <a:rPr lang="en-US" sz="2000" dirty="0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 </a:t>
              </a:r>
              <a:endParaRPr lang="en-US" sz="2000" kern="1200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endParaRPr>
            </a:p>
          </p:txBody>
        </p:sp>
      </p:grpSp>
      <p:sp>
        <p:nvSpPr>
          <p:cNvPr id="9" name="Rectangle 8"/>
          <p:cNvSpPr/>
          <p:nvPr/>
        </p:nvSpPr>
        <p:spPr>
          <a:xfrm>
            <a:off x="228600" y="2057400"/>
            <a:ext cx="8534400" cy="617865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The Code Snippet creates a two-dimensional array that displays the employee details.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57201" y="2747727"/>
            <a:ext cx="8382000" cy="38266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000"/>
              </a:lnSpc>
            </a:pPr>
            <a:r>
              <a:rPr lang="en-GB" sz="2800" baseline="30000" dirty="0" smtClean="0"/>
              <a:t>&lt;script&gt;</a:t>
            </a:r>
          </a:p>
          <a:p>
            <a:pPr>
              <a:lnSpc>
                <a:spcPts val="1000"/>
              </a:lnSpc>
            </a:pPr>
            <a:r>
              <a:rPr lang="en-GB" sz="2800" baseline="30000" dirty="0" smtClean="0"/>
              <a:t>  </a:t>
            </a:r>
            <a:r>
              <a:rPr lang="en-GB" sz="2800" baseline="30000" dirty="0" err="1" smtClean="0"/>
              <a:t>var</a:t>
            </a:r>
            <a:r>
              <a:rPr lang="en-GB" sz="2800" baseline="30000" dirty="0" smtClean="0"/>
              <a:t> employees = new Array(3);</a:t>
            </a:r>
          </a:p>
          <a:p>
            <a:pPr>
              <a:lnSpc>
                <a:spcPts val="1000"/>
              </a:lnSpc>
            </a:pPr>
            <a:r>
              <a:rPr lang="en-US" sz="2800" baseline="30000" dirty="0" smtClean="0"/>
              <a:t>  employees[0] = new Array(‘John’, ‘25’, ‘New Jersey’);</a:t>
            </a:r>
          </a:p>
          <a:p>
            <a:pPr>
              <a:lnSpc>
                <a:spcPts val="1000"/>
              </a:lnSpc>
            </a:pPr>
            <a:r>
              <a:rPr lang="en-US" sz="2800" baseline="30000" dirty="0" smtClean="0"/>
              <a:t>  employees[1] = new Array(‘David’, ‘21’, ‘California’);</a:t>
            </a:r>
          </a:p>
          <a:p>
            <a:pPr>
              <a:lnSpc>
                <a:spcPts val="1000"/>
              </a:lnSpc>
            </a:pPr>
            <a:r>
              <a:rPr lang="en-GB" sz="2800" baseline="30000" dirty="0" smtClean="0"/>
              <a:t>  </a:t>
            </a:r>
            <a:r>
              <a:rPr lang="en-GB" sz="2800" baseline="30000" dirty="0" err="1" smtClean="0"/>
              <a:t>document.write</a:t>
            </a:r>
            <a:r>
              <a:rPr lang="en-GB" sz="2800" baseline="30000" dirty="0" smtClean="0"/>
              <a:t>(‘&lt;H3&gt; Employee Details &lt;/H3&gt;’);</a:t>
            </a:r>
          </a:p>
          <a:p>
            <a:pPr>
              <a:lnSpc>
                <a:spcPts val="1000"/>
              </a:lnSpc>
            </a:pPr>
            <a:r>
              <a:rPr lang="en-US" sz="2800" baseline="30000" dirty="0" smtClean="0"/>
              <a:t>  </a:t>
            </a:r>
            <a:r>
              <a:rPr lang="en-US" sz="2800" baseline="30000" dirty="0" err="1" smtClean="0"/>
              <a:t>document.write</a:t>
            </a:r>
            <a:r>
              <a:rPr lang="en-US" sz="2800" baseline="30000" dirty="0" smtClean="0"/>
              <a:t>(‘&lt;P&gt;&lt;B&gt;Name: &lt;/B&gt;’ + employees[0][0] + </a:t>
            </a:r>
          </a:p>
          <a:p>
            <a:pPr>
              <a:lnSpc>
                <a:spcPts val="1000"/>
              </a:lnSpc>
            </a:pPr>
            <a:r>
              <a:rPr lang="en-US" sz="2800" baseline="30000" dirty="0" smtClean="0"/>
              <a:t>  ‘&lt;/P&gt;’);</a:t>
            </a:r>
          </a:p>
          <a:p>
            <a:pPr>
              <a:lnSpc>
                <a:spcPts val="1000"/>
              </a:lnSpc>
            </a:pPr>
            <a:r>
              <a:rPr lang="en-GB" sz="2800" baseline="30000" dirty="0" smtClean="0"/>
              <a:t>  </a:t>
            </a:r>
            <a:r>
              <a:rPr lang="en-GB" sz="2800" baseline="30000" dirty="0" err="1" smtClean="0"/>
              <a:t>document.write</a:t>
            </a:r>
            <a:r>
              <a:rPr lang="en-GB" sz="2800" baseline="30000" dirty="0" smtClean="0"/>
              <a:t>(‘&lt;P&gt;&lt;B&gt;Location: &lt;/B&gt;’ + employees[0][2] </a:t>
            </a:r>
          </a:p>
          <a:p>
            <a:pPr>
              <a:lnSpc>
                <a:spcPts val="1000"/>
              </a:lnSpc>
            </a:pPr>
            <a:r>
              <a:rPr lang="en-GB" sz="2800" baseline="30000" dirty="0" smtClean="0"/>
              <a:t>  + ‘&lt;/P&gt;’);  </a:t>
            </a:r>
          </a:p>
          <a:p>
            <a:pPr>
              <a:lnSpc>
                <a:spcPts val="1000"/>
              </a:lnSpc>
            </a:pPr>
            <a:r>
              <a:rPr lang="en-US" sz="2800" baseline="30000" dirty="0" smtClean="0"/>
              <a:t>  </a:t>
            </a:r>
            <a:r>
              <a:rPr lang="en-US" sz="2800" baseline="30000" dirty="0" err="1" smtClean="0"/>
              <a:t>document.write</a:t>
            </a:r>
            <a:r>
              <a:rPr lang="en-US" sz="2800" baseline="30000" dirty="0" smtClean="0"/>
              <a:t>(‘&lt;P&gt;&lt;B&gt;Name: &lt;/B&gt;’ + employees[1][0] </a:t>
            </a:r>
          </a:p>
          <a:p>
            <a:pPr>
              <a:lnSpc>
                <a:spcPts val="1000"/>
              </a:lnSpc>
            </a:pPr>
            <a:r>
              <a:rPr lang="en-US" sz="2800" baseline="30000" dirty="0" smtClean="0"/>
              <a:t>  + ‘&lt;/P&gt;’);</a:t>
            </a:r>
          </a:p>
          <a:p>
            <a:pPr>
              <a:lnSpc>
                <a:spcPts val="1000"/>
              </a:lnSpc>
            </a:pPr>
            <a:r>
              <a:rPr lang="en-GB" sz="2800" baseline="30000" dirty="0" smtClean="0"/>
              <a:t>  </a:t>
            </a:r>
            <a:r>
              <a:rPr lang="en-GB" sz="2800" baseline="30000" dirty="0" err="1" smtClean="0"/>
              <a:t>document.write</a:t>
            </a:r>
            <a:r>
              <a:rPr lang="en-GB" sz="2800" baseline="30000" dirty="0" smtClean="0"/>
              <a:t>(‘&lt;P&gt;&lt;B&gt;Location: &lt;/B&gt;’ + employees[1][2] </a:t>
            </a:r>
          </a:p>
          <a:p>
            <a:pPr>
              <a:lnSpc>
                <a:spcPts val="1000"/>
              </a:lnSpc>
            </a:pPr>
            <a:r>
              <a:rPr lang="en-GB" sz="2800" baseline="30000" dirty="0" smtClean="0"/>
              <a:t>  + ‘&lt;/P&gt;’);</a:t>
            </a:r>
          </a:p>
          <a:p>
            <a:pPr>
              <a:lnSpc>
                <a:spcPts val="1000"/>
              </a:lnSpc>
            </a:pPr>
            <a:r>
              <a:rPr lang="en-GB" sz="2800" baseline="30000" dirty="0" smtClean="0"/>
              <a:t>&lt;/script&gt;</a:t>
            </a:r>
            <a:endParaRPr 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7" dur="80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8" dur="80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80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Loops and Arrays / Session 14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Accessing Two-dimensional Arrays 2-4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28600" y="990600"/>
            <a:ext cx="8534400" cy="19050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In the code, </a:t>
            </a:r>
            <a:r>
              <a:rPr lang="en-US" sz="2800" baseline="30000" dirty="0" err="1" smtClean="0">
                <a:cs typeface="Courier New" pitchFamily="49" charset="0"/>
              </a:rPr>
              <a:t>var</a:t>
            </a:r>
            <a:r>
              <a:rPr lang="en-US" sz="2800" baseline="30000" dirty="0" smtClean="0">
                <a:cs typeface="Courier New" pitchFamily="49" charset="0"/>
              </a:rPr>
              <a:t> employees = new Array(3)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creates an array of size </a:t>
            </a:r>
            <a:r>
              <a:rPr lang="en-US" sz="2800" baseline="30000" dirty="0" smtClean="0">
                <a:cs typeface="Courier New" pitchFamily="49" charset="0"/>
              </a:rPr>
              <a:t>3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.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The declaration </a:t>
            </a:r>
            <a:r>
              <a:rPr lang="en-US" sz="2800" baseline="30000" dirty="0" smtClean="0">
                <a:cs typeface="Courier New" pitchFamily="49" charset="0"/>
              </a:rPr>
              <a:t>employees[0] = new Array(‘John’,’23’,’New Jersey’)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creates an array at the </a:t>
            </a:r>
            <a:r>
              <a:rPr lang="en-US" sz="2800" baseline="30000" dirty="0" smtClean="0">
                <a:cs typeface="Courier New" pitchFamily="49" charset="0"/>
              </a:rPr>
              <a:t>0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th row of the employees array. 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Similarly, </a:t>
            </a:r>
            <a:r>
              <a:rPr lang="en-US" sz="2800" baseline="30000" dirty="0" smtClean="0">
                <a:cs typeface="Courier New" pitchFamily="49" charset="0"/>
              </a:rPr>
              <a:t>employees[1] = new Array(‘David’,’21’,’California’)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creates an array at the first row of the employees array.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Following figure displays the employee details.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6" name="Picture 5" descr="Figure 14.7.t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3048000"/>
            <a:ext cx="6907696" cy="2286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bldLvl="5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Loops and Arrays / Session 14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Accessing Two-dimensional Arrays 3-4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381000" y="838200"/>
            <a:ext cx="8382000" cy="457199"/>
            <a:chOff x="0" y="924398"/>
            <a:chExt cx="8382000" cy="600405"/>
          </a:xfrm>
          <a:solidFill>
            <a:srgbClr val="C00000"/>
          </a:solidFill>
        </p:grpSpPr>
        <p:sp>
          <p:nvSpPr>
            <p:cNvPr id="6" name="Rounded Rectangle 5"/>
            <p:cNvSpPr/>
            <p:nvPr/>
          </p:nvSpPr>
          <p:spPr>
            <a:xfrm>
              <a:off x="0" y="924398"/>
              <a:ext cx="8382000" cy="600405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Rounded Rectangle 4"/>
            <p:cNvSpPr/>
            <p:nvPr/>
          </p:nvSpPr>
          <p:spPr>
            <a:xfrm>
              <a:off x="29309" y="953707"/>
              <a:ext cx="8323382" cy="541787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lvl="0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Wingdings" pitchFamily="2" charset="2"/>
                <a:buChar char="Ø"/>
              </a:pPr>
              <a:r>
                <a:rPr lang="en-US" sz="2000" dirty="0" smtClean="0">
                  <a:solidFill>
                    <a:schemeClr val="bg1"/>
                  </a:solidFill>
                </a:rPr>
                <a:t> </a:t>
              </a:r>
              <a:r>
                <a:rPr lang="en-US" sz="2000" b="1" dirty="0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Accessing Array Elements With Loops</a:t>
              </a:r>
              <a:r>
                <a:rPr lang="en-US" sz="2000" dirty="0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 </a:t>
              </a:r>
              <a:endParaRPr lang="en-US" sz="2000" kern="1200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endParaRPr>
            </a:p>
          </p:txBody>
        </p:sp>
      </p:grpSp>
      <p:sp>
        <p:nvSpPr>
          <p:cNvPr id="8" name="Rectangle 7"/>
          <p:cNvSpPr/>
          <p:nvPr/>
        </p:nvSpPr>
        <p:spPr>
          <a:xfrm>
            <a:off x="228600" y="1447800"/>
            <a:ext cx="8534400" cy="617865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The Code Snippet creates a two-dimensional array to display the product details.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3400" y="2087463"/>
            <a:ext cx="8382000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000"/>
              </a:lnSpc>
            </a:pPr>
            <a:r>
              <a:rPr lang="en-GB" sz="2800" baseline="30000" dirty="0" smtClean="0"/>
              <a:t>&lt;script&gt;</a:t>
            </a:r>
          </a:p>
          <a:p>
            <a:pPr>
              <a:lnSpc>
                <a:spcPts val="1000"/>
              </a:lnSpc>
            </a:pPr>
            <a:r>
              <a:rPr lang="en-GB" sz="2800" baseline="30000" dirty="0" smtClean="0"/>
              <a:t>  </a:t>
            </a:r>
            <a:r>
              <a:rPr lang="en-GB" sz="2800" baseline="30000" dirty="0" err="1" smtClean="0"/>
              <a:t>var</a:t>
            </a:r>
            <a:r>
              <a:rPr lang="en-GB" sz="2800" baseline="30000" dirty="0" smtClean="0"/>
              <a:t> products = new Array(2);</a:t>
            </a:r>
          </a:p>
          <a:p>
            <a:pPr>
              <a:lnSpc>
                <a:spcPts val="1000"/>
              </a:lnSpc>
            </a:pPr>
            <a:r>
              <a:rPr lang="en-US" sz="2800" baseline="30000" dirty="0" smtClean="0"/>
              <a:t>  products[0] = new Array(‘Monitor’, ‘236.75’);</a:t>
            </a:r>
          </a:p>
          <a:p>
            <a:pPr>
              <a:lnSpc>
                <a:spcPts val="1000"/>
              </a:lnSpc>
            </a:pPr>
            <a:r>
              <a:rPr lang="en-US" sz="2800" baseline="30000" dirty="0" smtClean="0"/>
              <a:t>  products[1] = new Array(‘Keyboard’, ‘45.50’);</a:t>
            </a:r>
          </a:p>
          <a:p>
            <a:pPr>
              <a:lnSpc>
                <a:spcPts val="1000"/>
              </a:lnSpc>
            </a:pPr>
            <a:r>
              <a:rPr lang="en-US" sz="2800" baseline="30000" dirty="0" smtClean="0"/>
              <a:t>  </a:t>
            </a:r>
            <a:r>
              <a:rPr lang="en-US" sz="2800" baseline="30000" dirty="0" err="1" smtClean="0"/>
              <a:t>document.write</a:t>
            </a:r>
            <a:r>
              <a:rPr lang="en-US" sz="2800" baseline="30000" dirty="0" smtClean="0"/>
              <a:t>(‘&lt;TABLE border=1&gt;&lt;TR&gt;&lt;TH&gt;Name&lt;/TH&gt; </a:t>
            </a:r>
          </a:p>
          <a:p>
            <a:pPr>
              <a:lnSpc>
                <a:spcPts val="1000"/>
              </a:lnSpc>
            </a:pPr>
            <a:r>
              <a:rPr lang="en-US" sz="2800" baseline="30000" dirty="0" smtClean="0"/>
              <a:t>   &lt;TH&gt;Price&lt;/TH&gt;&lt;/TR&gt;’);</a:t>
            </a:r>
          </a:p>
          <a:p>
            <a:pPr>
              <a:lnSpc>
                <a:spcPts val="1000"/>
              </a:lnSpc>
            </a:pPr>
            <a:r>
              <a:rPr lang="en-GB" sz="2800" baseline="30000" dirty="0" smtClean="0"/>
              <a:t>  for(</a:t>
            </a:r>
            <a:r>
              <a:rPr lang="en-GB" sz="2800" baseline="30000" dirty="0" err="1" smtClean="0"/>
              <a:t>var</a:t>
            </a:r>
            <a:r>
              <a:rPr lang="en-GB" sz="2800" baseline="30000" dirty="0" smtClean="0"/>
              <a:t> </a:t>
            </a:r>
            <a:r>
              <a:rPr lang="en-GB" sz="2800" baseline="30000" dirty="0" err="1" smtClean="0"/>
              <a:t>i</a:t>
            </a:r>
            <a:r>
              <a:rPr lang="en-GB" sz="2800" baseline="30000" dirty="0" smtClean="0"/>
              <a:t>=0; </a:t>
            </a:r>
            <a:r>
              <a:rPr lang="en-GB" sz="2800" baseline="30000" dirty="0" err="1" smtClean="0"/>
              <a:t>i</a:t>
            </a:r>
            <a:r>
              <a:rPr lang="en-GB" sz="2800" baseline="30000" dirty="0" smtClean="0"/>
              <a:t>&lt;</a:t>
            </a:r>
            <a:r>
              <a:rPr lang="en-GB" sz="2800" baseline="30000" dirty="0" err="1" smtClean="0"/>
              <a:t>products.length</a:t>
            </a:r>
            <a:r>
              <a:rPr lang="en-GB" sz="2800" baseline="30000" dirty="0" smtClean="0"/>
              <a:t>; </a:t>
            </a:r>
            <a:r>
              <a:rPr lang="en-GB" sz="2800" baseline="30000" dirty="0" err="1" smtClean="0"/>
              <a:t>i</a:t>
            </a:r>
            <a:r>
              <a:rPr lang="en-GB" sz="2800" baseline="30000" dirty="0" smtClean="0"/>
              <a:t>++)</a:t>
            </a:r>
          </a:p>
          <a:p>
            <a:pPr>
              <a:lnSpc>
                <a:spcPts val="1000"/>
              </a:lnSpc>
            </a:pPr>
            <a:r>
              <a:rPr lang="en-GB" sz="2800" baseline="30000" dirty="0" smtClean="0"/>
              <a:t>  {  </a:t>
            </a:r>
          </a:p>
          <a:p>
            <a:pPr>
              <a:lnSpc>
                <a:spcPts val="1000"/>
              </a:lnSpc>
            </a:pPr>
            <a:r>
              <a:rPr lang="en-GB" sz="2800" baseline="30000" dirty="0" smtClean="0"/>
              <a:t>    </a:t>
            </a:r>
            <a:r>
              <a:rPr lang="en-GB" sz="2800" baseline="30000" dirty="0" err="1" smtClean="0"/>
              <a:t>document.write</a:t>
            </a:r>
            <a:r>
              <a:rPr lang="en-GB" sz="2800" baseline="30000" dirty="0" smtClean="0"/>
              <a:t>(‘&lt;TR&gt;’);</a:t>
            </a:r>
          </a:p>
          <a:p>
            <a:pPr>
              <a:lnSpc>
                <a:spcPts val="1000"/>
              </a:lnSpc>
            </a:pPr>
            <a:r>
              <a:rPr lang="en-GB" sz="2800" baseline="30000" dirty="0" smtClean="0"/>
              <a:t>    for(</a:t>
            </a:r>
            <a:r>
              <a:rPr lang="en-GB" sz="2800" baseline="30000" dirty="0" err="1" smtClean="0"/>
              <a:t>var</a:t>
            </a:r>
            <a:r>
              <a:rPr lang="en-GB" sz="2800" baseline="30000" dirty="0" smtClean="0"/>
              <a:t> j=0; j&lt;products[</a:t>
            </a:r>
            <a:r>
              <a:rPr lang="en-GB" sz="2800" baseline="30000" dirty="0" err="1" smtClean="0"/>
              <a:t>i</a:t>
            </a:r>
            <a:r>
              <a:rPr lang="en-GB" sz="2800" baseline="30000" dirty="0" smtClean="0"/>
              <a:t>].length; j++)</a:t>
            </a:r>
          </a:p>
          <a:p>
            <a:pPr>
              <a:lnSpc>
                <a:spcPts val="1000"/>
              </a:lnSpc>
            </a:pPr>
            <a:r>
              <a:rPr lang="en-GB" sz="2800" baseline="30000" dirty="0" smtClean="0"/>
              <a:t>    {</a:t>
            </a:r>
          </a:p>
          <a:p>
            <a:pPr>
              <a:lnSpc>
                <a:spcPts val="1000"/>
              </a:lnSpc>
            </a:pPr>
            <a:r>
              <a:rPr lang="en-GB" sz="2800" baseline="30000" dirty="0" smtClean="0"/>
              <a:t>      </a:t>
            </a:r>
            <a:r>
              <a:rPr lang="en-GB" sz="2800" baseline="30000" dirty="0" err="1" smtClean="0"/>
              <a:t>document.write</a:t>
            </a:r>
            <a:r>
              <a:rPr lang="en-GB" sz="2800" baseline="30000" dirty="0" smtClean="0"/>
              <a:t>(‘&lt;TD&gt;’ + products[</a:t>
            </a:r>
            <a:r>
              <a:rPr lang="en-GB" sz="2800" baseline="30000" dirty="0" err="1" smtClean="0"/>
              <a:t>i</a:t>
            </a:r>
            <a:r>
              <a:rPr lang="en-GB" sz="2800" baseline="30000" dirty="0" smtClean="0"/>
              <a:t>][j] + ‘&lt;/TD&gt;’);</a:t>
            </a:r>
          </a:p>
          <a:p>
            <a:pPr>
              <a:lnSpc>
                <a:spcPts val="1000"/>
              </a:lnSpc>
            </a:pPr>
            <a:r>
              <a:rPr lang="en-GB" sz="2800" baseline="30000" dirty="0" smtClean="0"/>
              <a:t>    }</a:t>
            </a:r>
          </a:p>
          <a:p>
            <a:pPr>
              <a:lnSpc>
                <a:spcPts val="1000"/>
              </a:lnSpc>
            </a:pPr>
            <a:r>
              <a:rPr lang="en-GB" sz="2800" baseline="30000" dirty="0" smtClean="0"/>
              <a:t>    </a:t>
            </a:r>
            <a:r>
              <a:rPr lang="en-GB" sz="2800" baseline="30000" dirty="0" err="1" smtClean="0"/>
              <a:t>document.write</a:t>
            </a:r>
            <a:r>
              <a:rPr lang="en-GB" sz="2800" baseline="30000" dirty="0" smtClean="0"/>
              <a:t>(‘&lt;/TR&gt;’);</a:t>
            </a:r>
          </a:p>
          <a:p>
            <a:pPr>
              <a:lnSpc>
                <a:spcPts val="1000"/>
              </a:lnSpc>
            </a:pPr>
            <a:r>
              <a:rPr lang="en-GB" sz="2800" baseline="30000" dirty="0" smtClean="0"/>
              <a:t>  }</a:t>
            </a:r>
          </a:p>
          <a:p>
            <a:pPr>
              <a:lnSpc>
                <a:spcPts val="1000"/>
              </a:lnSpc>
            </a:pPr>
            <a:r>
              <a:rPr lang="en-GB" sz="2800" baseline="30000" dirty="0" smtClean="0"/>
              <a:t>    </a:t>
            </a:r>
            <a:r>
              <a:rPr lang="en-GB" sz="2800" baseline="30000" dirty="0" err="1" smtClean="0"/>
              <a:t>document.write</a:t>
            </a:r>
            <a:r>
              <a:rPr lang="en-GB" sz="2800" baseline="30000" dirty="0" smtClean="0"/>
              <a:t>(‘&lt;/TABLE&gt;’);</a:t>
            </a:r>
          </a:p>
          <a:p>
            <a:pPr>
              <a:lnSpc>
                <a:spcPts val="1000"/>
              </a:lnSpc>
            </a:pPr>
            <a:r>
              <a:rPr lang="en-GB" sz="2800" baseline="30000" dirty="0" smtClean="0"/>
              <a:t>&lt;/script&gt;</a:t>
            </a:r>
            <a:endParaRPr 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2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Loops and Arrays / Session 14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Accessing Two-dimensional Arrays 4-4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28600" y="838200"/>
            <a:ext cx="8534400" cy="3284865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In the code, </a:t>
            </a:r>
            <a:r>
              <a:rPr lang="en-US" sz="2800" baseline="30000" dirty="0" smtClean="0">
                <a:cs typeface="Courier New" pitchFamily="49" charset="0"/>
              </a:rPr>
              <a:t>products[0] = new Array(‘Monitor’,’236.75’)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creates an array at the </a:t>
            </a:r>
            <a:r>
              <a:rPr lang="en-US" sz="2800" baseline="30000" dirty="0" smtClean="0">
                <a:cs typeface="Courier New" pitchFamily="49" charset="0"/>
              </a:rPr>
              <a:t>0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th row of the </a:t>
            </a:r>
            <a:r>
              <a:rPr lang="en-US" sz="2800" baseline="30000" dirty="0" smtClean="0">
                <a:cs typeface="Courier New" pitchFamily="49" charset="0"/>
              </a:rPr>
              <a:t>products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array. 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Similarly, </a:t>
            </a:r>
            <a:r>
              <a:rPr lang="en-US" sz="2800" baseline="30000" dirty="0" smtClean="0">
                <a:cs typeface="Courier New" pitchFamily="49" charset="0"/>
              </a:rPr>
              <a:t>products[1] = new Array(‘Keyboard’,’45.50’)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creates an array at the first row of the </a:t>
            </a:r>
            <a:r>
              <a:rPr lang="en-US" sz="2800" baseline="30000" dirty="0" smtClean="0">
                <a:cs typeface="Courier New" pitchFamily="49" charset="0"/>
              </a:rPr>
              <a:t>products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array. 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The condition, </a:t>
            </a:r>
            <a:r>
              <a:rPr lang="en-US" sz="2800" baseline="30000" dirty="0" err="1" smtClean="0">
                <a:cs typeface="Courier New" pitchFamily="49" charset="0"/>
              </a:rPr>
              <a:t>i</a:t>
            </a:r>
            <a:r>
              <a:rPr lang="en-US" sz="2800" baseline="30000" dirty="0" smtClean="0">
                <a:cs typeface="Courier New" pitchFamily="49" charset="0"/>
              </a:rPr>
              <a:t> &lt; </a:t>
            </a:r>
            <a:r>
              <a:rPr lang="en-US" sz="2800" baseline="30000" dirty="0" err="1" smtClean="0">
                <a:cs typeface="Courier New" pitchFamily="49" charset="0"/>
              </a:rPr>
              <a:t>products.length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, specifies that the counter variable, </a:t>
            </a:r>
            <a:r>
              <a:rPr lang="en-US" sz="2800" baseline="30000" dirty="0" err="1" smtClean="0">
                <a:cs typeface="Courier New" pitchFamily="49" charset="0"/>
              </a:rPr>
              <a:t>i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, should be less than the number of rows in the array variable, </a:t>
            </a:r>
            <a:r>
              <a:rPr lang="en-US" sz="2800" baseline="30000" dirty="0" smtClean="0">
                <a:cs typeface="Courier New" pitchFamily="49" charset="0"/>
              </a:rPr>
              <a:t>products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. 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For each row in the array, the condition, </a:t>
            </a:r>
            <a:r>
              <a:rPr lang="en-US" sz="2800" baseline="30000" dirty="0" smtClean="0">
                <a:cs typeface="Courier New" pitchFamily="49" charset="0"/>
              </a:rPr>
              <a:t>j &lt; products[</a:t>
            </a:r>
            <a:r>
              <a:rPr lang="en-US" sz="2800" baseline="30000" dirty="0" err="1" smtClean="0">
                <a:cs typeface="Courier New" pitchFamily="49" charset="0"/>
              </a:rPr>
              <a:t>i</a:t>
            </a:r>
            <a:r>
              <a:rPr lang="en-US" sz="2800" baseline="30000" dirty="0" smtClean="0">
                <a:cs typeface="Courier New" pitchFamily="49" charset="0"/>
              </a:rPr>
              <a:t>].length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specifies that the counter variable, </a:t>
            </a:r>
            <a:r>
              <a:rPr lang="en-US" sz="2800" baseline="30000" dirty="0" smtClean="0">
                <a:cs typeface="Courier New" pitchFamily="49" charset="0"/>
              </a:rPr>
              <a:t>j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, should be less than the number of columns specified the </a:t>
            </a:r>
            <a:r>
              <a:rPr lang="en-US" sz="2800" baseline="30000" dirty="0" err="1" smtClean="0">
                <a:cs typeface="Courier New" pitchFamily="49" charset="0"/>
              </a:rPr>
              <a:t>i</a:t>
            </a:r>
            <a:r>
              <a:rPr lang="en-US" sz="2800" baseline="30000" dirty="0" err="1" smtClean="0">
                <a:latin typeface="Calibri" pitchFamily="34" charset="0"/>
                <a:cs typeface="Calibri" pitchFamily="34" charset="0"/>
              </a:rPr>
              <a:t>th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row of the array variable, </a:t>
            </a:r>
            <a:r>
              <a:rPr lang="en-US" sz="2800" baseline="30000" dirty="0" smtClean="0">
                <a:cs typeface="Courier New" pitchFamily="49" charset="0"/>
              </a:rPr>
              <a:t>products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. 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Finally, </a:t>
            </a:r>
            <a:r>
              <a:rPr lang="en-US" sz="2800" baseline="30000" dirty="0" err="1" smtClean="0">
                <a:cs typeface="Courier New" pitchFamily="49" charset="0"/>
              </a:rPr>
              <a:t>document.write</a:t>
            </a:r>
            <a:r>
              <a:rPr lang="en-US" sz="2800" baseline="30000" dirty="0" smtClean="0">
                <a:cs typeface="Courier New" pitchFamily="49" charset="0"/>
              </a:rPr>
              <a:t>(“&lt;TD&gt;” + products[</a:t>
            </a:r>
            <a:r>
              <a:rPr lang="en-US" sz="2800" baseline="30000" dirty="0" err="1" smtClean="0">
                <a:cs typeface="Courier New" pitchFamily="49" charset="0"/>
              </a:rPr>
              <a:t>i</a:t>
            </a:r>
            <a:r>
              <a:rPr lang="en-US" sz="2800" baseline="30000" dirty="0" smtClean="0">
                <a:cs typeface="Courier New" pitchFamily="49" charset="0"/>
              </a:rPr>
              <a:t>][j] + “&lt;/TD&gt;”)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displays the values at the </a:t>
            </a:r>
            <a:r>
              <a:rPr lang="en-US" sz="2800" baseline="30000" dirty="0" err="1" smtClean="0">
                <a:cs typeface="Courier New" pitchFamily="49" charset="0"/>
              </a:rPr>
              <a:t>i</a:t>
            </a:r>
            <a:r>
              <a:rPr lang="en-US" sz="2800" baseline="30000" dirty="0" err="1" smtClean="0">
                <a:latin typeface="Calibri" pitchFamily="34" charset="0"/>
                <a:cs typeface="Calibri" pitchFamily="34" charset="0"/>
              </a:rPr>
              <a:t>th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row and </a:t>
            </a:r>
            <a:r>
              <a:rPr lang="en-US" sz="2800" baseline="30000" dirty="0" err="1" smtClean="0">
                <a:cs typeface="Courier New" pitchFamily="49" charset="0"/>
              </a:rPr>
              <a:t>j</a:t>
            </a:r>
            <a:r>
              <a:rPr lang="en-US" sz="2800" baseline="30000" dirty="0" err="1" smtClean="0">
                <a:latin typeface="Calibri" pitchFamily="34" charset="0"/>
                <a:cs typeface="Calibri" pitchFamily="34" charset="0"/>
              </a:rPr>
              <a:t>th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column of array variable, </a:t>
            </a:r>
            <a:r>
              <a:rPr lang="en-US" sz="2800" baseline="30000" dirty="0" smtClean="0">
                <a:cs typeface="Courier New" pitchFamily="49" charset="0"/>
              </a:rPr>
              <a:t>products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.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Following figure displays the product details in a table.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6" name="Picture 5" descr="Figure 14.18.t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4154282"/>
            <a:ext cx="5638800" cy="232271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bldLvl="5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Loops and Arrays / Session 14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Array Methods 1-3</a:t>
            </a:r>
            <a:endParaRPr lang="en-US" dirty="0"/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xmlns="" val="3946846096"/>
              </p:ext>
            </p:extLst>
          </p:nvPr>
        </p:nvGraphicFramePr>
        <p:xfrm>
          <a:off x="304800" y="914400"/>
          <a:ext cx="8458200" cy="1981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342121628"/>
              </p:ext>
            </p:extLst>
          </p:nvPr>
        </p:nvGraphicFramePr>
        <p:xfrm>
          <a:off x="762000" y="3505200"/>
          <a:ext cx="7391400" cy="3048000"/>
        </p:xfrm>
        <a:graphic>
          <a:graphicData uri="http://schemas.openxmlformats.org/drawingml/2006/table">
            <a:tbl>
              <a:tblPr firstRow="1" bandRow="1">
                <a:effectLst>
                  <a:innerShdw blurRad="63500" dist="50800" dir="8100000">
                    <a:prstClr val="black">
                      <a:alpha val="50000"/>
                    </a:prstClr>
                  </a:innerShdw>
                </a:effectLst>
                <a:tableStyleId>{5C22544A-7EE6-4342-B048-85BDC9FD1C3A}</a:tableStyleId>
              </a:tblPr>
              <a:tblGrid>
                <a:gridCol w="1715861"/>
                <a:gridCol w="5675539"/>
              </a:tblGrid>
              <a:tr h="37442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b="1" kern="1200" baseline="30000" dirty="0" smtClean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kern="1200" baseline="300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Data Type</a:t>
                      </a:r>
                    </a:p>
                  </a:txBody>
                  <a:tcPr marT="0" marB="0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kern="1200" baseline="30000" dirty="0" smtClean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lang="en-US" sz="2400" kern="1200" baseline="300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Description</a:t>
                      </a:r>
                    </a:p>
                  </a:txBody>
                  <a:tcPr marT="0" marB="0">
                    <a:solidFill>
                      <a:schemeClr val="accent2">
                        <a:lumMod val="75000"/>
                      </a:schemeClr>
                    </a:solidFill>
                  </a:tcPr>
                </a:tc>
              </a:tr>
              <a:tr h="37442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b="0" kern="1200" baseline="30000" dirty="0" smtClean="0">
                        <a:solidFill>
                          <a:schemeClr val="dk1"/>
                        </a:solidFill>
                        <a:latin typeface="Courier New" pitchFamily="49" charset="0"/>
                        <a:ea typeface="+mn-ea"/>
                        <a:cs typeface="Courier New" pitchFamily="49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kern="1200" baseline="30000" dirty="0" err="1" smtClean="0">
                          <a:solidFill>
                            <a:schemeClr val="dk1"/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concat</a:t>
                      </a:r>
                      <a:endParaRPr lang="en-US" sz="2400" b="0" kern="1200" baseline="30000" dirty="0" smtClean="0">
                        <a:solidFill>
                          <a:schemeClr val="dk1"/>
                        </a:solidFill>
                        <a:latin typeface="Courier New" pitchFamily="49" charset="0"/>
                        <a:ea typeface="+mn-ea"/>
                        <a:cs typeface="Courier New" pitchFamily="49" charset="0"/>
                      </a:endParaRPr>
                    </a:p>
                  </a:txBody>
                  <a:tcPr marT="0" marB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2000" kern="1200" baseline="30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Combines one or more array variables.</a:t>
                      </a:r>
                    </a:p>
                  </a:txBody>
                  <a:tcPr marT="0" marB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  <a:tr h="37442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b="0" kern="1200" baseline="30000" dirty="0" smtClean="0">
                        <a:solidFill>
                          <a:schemeClr val="dk1"/>
                        </a:solidFill>
                        <a:latin typeface="Courier New" pitchFamily="49" charset="0"/>
                        <a:ea typeface="+mn-ea"/>
                        <a:cs typeface="Courier New" pitchFamily="49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kern="1200" baseline="30000" dirty="0" smtClean="0">
                          <a:solidFill>
                            <a:schemeClr val="dk1"/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join</a:t>
                      </a:r>
                    </a:p>
                  </a:txBody>
                  <a:tcPr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2000" kern="1200" baseline="30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Joins all the array elements into a string.</a:t>
                      </a:r>
                    </a:p>
                  </a:txBody>
                  <a:tcPr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37442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b="0" kern="1200" baseline="30000" dirty="0" smtClean="0">
                        <a:solidFill>
                          <a:schemeClr val="dk1"/>
                        </a:solidFill>
                        <a:latin typeface="Courier New" pitchFamily="49" charset="0"/>
                        <a:ea typeface="+mn-ea"/>
                        <a:cs typeface="Courier New" pitchFamily="49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kern="1200" baseline="30000" dirty="0" smtClean="0">
                          <a:solidFill>
                            <a:schemeClr val="dk1"/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pop</a:t>
                      </a:r>
                    </a:p>
                  </a:txBody>
                  <a:tcPr marT="0" marB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b="1" kern="1200" baseline="300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2000" kern="1200" baseline="30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Retrieves the last element of an array.</a:t>
                      </a:r>
                    </a:p>
                  </a:txBody>
                  <a:tcPr marT="0" marB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  <a:tr h="37442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b="0" kern="1200" baseline="30000" dirty="0" smtClean="0">
                        <a:solidFill>
                          <a:schemeClr val="dk1"/>
                        </a:solidFill>
                        <a:latin typeface="Courier New" pitchFamily="49" charset="0"/>
                        <a:ea typeface="+mn-ea"/>
                        <a:cs typeface="Courier New" pitchFamily="49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kern="1200" baseline="30000" dirty="0" smtClean="0">
                          <a:solidFill>
                            <a:schemeClr val="dk1"/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push</a:t>
                      </a:r>
                    </a:p>
                  </a:txBody>
                  <a:tcPr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2000" kern="1200" baseline="30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Appends one or more elements to the end of an array.</a:t>
                      </a:r>
                    </a:p>
                  </a:txBody>
                  <a:tcPr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44574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b="0" kern="1200" baseline="30000" dirty="0" smtClean="0">
                        <a:solidFill>
                          <a:schemeClr val="dk1"/>
                        </a:solidFill>
                        <a:latin typeface="Courier New" pitchFamily="49" charset="0"/>
                        <a:ea typeface="+mn-ea"/>
                        <a:cs typeface="Courier New" pitchFamily="49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kern="1200" baseline="30000" dirty="0" smtClean="0">
                          <a:solidFill>
                            <a:schemeClr val="dk1"/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sort</a:t>
                      </a:r>
                      <a:endParaRPr lang="en-US" sz="2400" b="0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T="0" marB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2000" kern="1200" baseline="30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Sorts the array elements in an alphabetical order.</a:t>
                      </a:r>
                    </a:p>
                  </a:txBody>
                  <a:tcPr marT="0" marB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228600" y="2971800"/>
            <a:ext cx="8153400" cy="6096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Following table lists the most commonly used methods of </a:t>
            </a:r>
            <a:r>
              <a:rPr lang="en-US" sz="2800" baseline="30000" smtClean="0">
                <a:latin typeface="Calibri" pitchFamily="34" charset="0"/>
                <a:cs typeface="Calibri" pitchFamily="34" charset="0"/>
              </a:rPr>
              <a:t>the object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.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88723AB-37EB-4EC2-B7B0-75965727383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">
                                            <p:graphicEl>
                                              <a:dgm id="{388723AB-37EB-4EC2-B7B0-75965727383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6445519-E36D-458F-8F29-D286534B965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5">
                                            <p:graphicEl>
                                              <a:dgm id="{A6445519-E36D-458F-8F29-D286534B965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2F157C3-4AF0-4564-919C-72DA0052C75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5">
                                            <p:graphicEl>
                                              <a:dgm id="{02F157C3-4AF0-4564-919C-72DA0052C75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 uiExpand="1">
        <p:bldSub>
          <a:bldDgm bld="lvlOne"/>
        </p:bldSub>
      </p:bldGraphic>
      <p:bldP spid="7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Loops and Arrays / Session 14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Array Methods 2-3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28600" y="838200"/>
            <a:ext cx="8534400" cy="617865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The Code Snippet demonstrates how to access and manipulate the array elements.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3400" y="1569914"/>
            <a:ext cx="8382000" cy="46022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aseline="30000" dirty="0" smtClean="0"/>
              <a:t>&lt;script&gt;</a:t>
            </a:r>
          </a:p>
          <a:p>
            <a:r>
              <a:rPr lang="en-US" sz="2800" baseline="30000" dirty="0" smtClean="0"/>
              <a:t>  </a:t>
            </a:r>
            <a:r>
              <a:rPr lang="en-US" sz="2800" baseline="30000" dirty="0" err="1" smtClean="0"/>
              <a:t>var</a:t>
            </a:r>
            <a:r>
              <a:rPr lang="en-US" sz="2800" baseline="30000" dirty="0" smtClean="0"/>
              <a:t> flowers = new Array(‘Rose’, ‘Sunflower’, ‘Daisy’);</a:t>
            </a:r>
          </a:p>
          <a:p>
            <a:r>
              <a:rPr lang="en-US" sz="2800" baseline="30000" dirty="0" smtClean="0"/>
              <a:t>  </a:t>
            </a:r>
            <a:r>
              <a:rPr lang="en-US" sz="2800" baseline="30000" dirty="0" err="1" smtClean="0"/>
              <a:t>document.write</a:t>
            </a:r>
            <a:r>
              <a:rPr lang="en-US" sz="2800" baseline="30000" dirty="0" smtClean="0"/>
              <a:t>(‘Number of flowers: ‘ + </a:t>
            </a:r>
            <a:r>
              <a:rPr lang="en-US" sz="2800" baseline="30000" dirty="0" err="1" smtClean="0"/>
              <a:t>flowers.length</a:t>
            </a:r>
            <a:r>
              <a:rPr lang="en-US" sz="2800" baseline="30000" dirty="0" smtClean="0"/>
              <a:t> +</a:t>
            </a:r>
          </a:p>
          <a:p>
            <a:r>
              <a:rPr lang="en-US" sz="2800" baseline="30000" dirty="0" smtClean="0"/>
              <a:t>  ‘&lt;</a:t>
            </a:r>
            <a:r>
              <a:rPr lang="en-US" sz="2800" baseline="30000" dirty="0" err="1" smtClean="0"/>
              <a:t>br</a:t>
            </a:r>
            <a:r>
              <a:rPr lang="en-US" sz="2800" baseline="30000" dirty="0" smtClean="0"/>
              <a:t>/&gt;’);</a:t>
            </a:r>
          </a:p>
          <a:p>
            <a:r>
              <a:rPr lang="en-US" sz="2800" baseline="30000" dirty="0" smtClean="0"/>
              <a:t>  </a:t>
            </a:r>
            <a:r>
              <a:rPr lang="en-US" sz="2800" baseline="30000" dirty="0" err="1" smtClean="0"/>
              <a:t>document.write</a:t>
            </a:r>
            <a:r>
              <a:rPr lang="en-US" sz="2800" baseline="30000" dirty="0" smtClean="0"/>
              <a:t>(‘Flowers: ‘ + </a:t>
            </a:r>
            <a:r>
              <a:rPr lang="en-US" sz="2800" baseline="30000" dirty="0" err="1" smtClean="0"/>
              <a:t>flowers.join</a:t>
            </a:r>
            <a:r>
              <a:rPr lang="en-US" sz="2800" baseline="30000" dirty="0" smtClean="0"/>
              <a:t>(‘, ‘) + </a:t>
            </a:r>
          </a:p>
          <a:p>
            <a:r>
              <a:rPr lang="en-US" sz="2800" baseline="30000" dirty="0" smtClean="0"/>
              <a:t>  ‘&lt;</a:t>
            </a:r>
            <a:r>
              <a:rPr lang="en-US" sz="2800" baseline="30000" dirty="0" err="1" smtClean="0"/>
              <a:t>br</a:t>
            </a:r>
            <a:r>
              <a:rPr lang="en-US" sz="2800" baseline="30000" dirty="0" smtClean="0"/>
              <a:t>/&gt;’);</a:t>
            </a:r>
          </a:p>
          <a:p>
            <a:r>
              <a:rPr lang="en-US" sz="2800" baseline="30000" dirty="0" smtClean="0"/>
              <a:t>  </a:t>
            </a:r>
            <a:r>
              <a:rPr lang="en-US" sz="2800" baseline="30000" dirty="0" err="1" smtClean="0"/>
              <a:t>document.write</a:t>
            </a:r>
            <a:r>
              <a:rPr lang="en-US" sz="2800" baseline="30000" dirty="0" smtClean="0"/>
              <a:t>(‘Orchid and Lily are Added: ‘ + </a:t>
            </a:r>
          </a:p>
          <a:p>
            <a:r>
              <a:rPr lang="en-US" sz="2800" baseline="30000" dirty="0" smtClean="0"/>
              <a:t>  </a:t>
            </a:r>
            <a:r>
              <a:rPr lang="en-US" sz="2800" baseline="30000" dirty="0" err="1" smtClean="0"/>
              <a:t>flowers.push</a:t>
            </a:r>
            <a:r>
              <a:rPr lang="en-US" sz="2800" baseline="30000" dirty="0" smtClean="0"/>
              <a:t>(“Orchid”, “Lily”) + ‘&lt;</a:t>
            </a:r>
            <a:r>
              <a:rPr lang="en-US" sz="2800" baseline="30000" dirty="0" err="1" smtClean="0"/>
              <a:t>br</a:t>
            </a:r>
            <a:r>
              <a:rPr lang="en-US" sz="2800" baseline="30000" dirty="0" smtClean="0"/>
              <a:t>/&gt;’);</a:t>
            </a:r>
          </a:p>
          <a:p>
            <a:r>
              <a:rPr lang="en-US" sz="2800" baseline="30000" dirty="0" smtClean="0"/>
              <a:t>  </a:t>
            </a:r>
            <a:r>
              <a:rPr lang="en-US" sz="2800" baseline="30000" dirty="0" err="1" smtClean="0"/>
              <a:t>document.write</a:t>
            </a:r>
            <a:r>
              <a:rPr lang="en-US" sz="2800" baseline="30000" dirty="0" smtClean="0"/>
              <a:t>(‘Flowers (In Ascending Order): ‘ + </a:t>
            </a:r>
          </a:p>
          <a:p>
            <a:r>
              <a:rPr lang="en-US" sz="2800" baseline="30000" dirty="0" smtClean="0"/>
              <a:t>  </a:t>
            </a:r>
            <a:r>
              <a:rPr lang="en-US" sz="2800" baseline="30000" dirty="0" err="1" smtClean="0"/>
              <a:t>flowers.sort</a:t>
            </a:r>
            <a:r>
              <a:rPr lang="en-US" sz="2800" baseline="30000" dirty="0" smtClean="0"/>
              <a:t>() + ‘&lt;</a:t>
            </a:r>
            <a:r>
              <a:rPr lang="en-US" sz="2800" baseline="30000" dirty="0" err="1" smtClean="0"/>
              <a:t>br</a:t>
            </a:r>
            <a:r>
              <a:rPr lang="en-US" sz="2800" baseline="30000" dirty="0" smtClean="0"/>
              <a:t>/&gt;’);</a:t>
            </a:r>
          </a:p>
          <a:p>
            <a:r>
              <a:rPr lang="en-US" sz="2800" baseline="30000" dirty="0" smtClean="0"/>
              <a:t>  </a:t>
            </a:r>
            <a:r>
              <a:rPr lang="en-US" sz="2800" baseline="30000" dirty="0" err="1" smtClean="0"/>
              <a:t>document.write</a:t>
            </a:r>
            <a:r>
              <a:rPr lang="en-US" sz="2800" baseline="30000" dirty="0" smtClean="0"/>
              <a:t>(‘Flowers Removed: ‘ + flowers.pop() </a:t>
            </a:r>
          </a:p>
          <a:p>
            <a:r>
              <a:rPr lang="en-US" sz="2800" baseline="30000" dirty="0" smtClean="0"/>
              <a:t>  +’&lt;</a:t>
            </a:r>
            <a:r>
              <a:rPr lang="en-US" sz="2800" baseline="30000" dirty="0" err="1" smtClean="0"/>
              <a:t>br</a:t>
            </a:r>
            <a:r>
              <a:rPr lang="en-US" sz="2800" baseline="30000" dirty="0" smtClean="0"/>
              <a:t>/&gt;’);</a:t>
            </a:r>
          </a:p>
          <a:p>
            <a:r>
              <a:rPr lang="en-GB" sz="2800" baseline="30000" dirty="0" smtClean="0"/>
              <a:t>&lt;/script&gt;</a:t>
            </a:r>
            <a:endParaRPr 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Loops and Arrays / Session 14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Array Methods 3-3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28600" y="838201"/>
            <a:ext cx="8534400" cy="457199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Following figure displays the corresponding output of the script.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6" name="Picture 5" descr="Figure 14.19.t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295400"/>
            <a:ext cx="7262154" cy="2286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28600" y="3962400"/>
            <a:ext cx="8534400" cy="25908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In the code, an array variable, </a:t>
            </a:r>
            <a:r>
              <a:rPr lang="en-US" sz="2800" baseline="30000" dirty="0" smtClean="0">
                <a:cs typeface="Courier New" pitchFamily="49" charset="0"/>
              </a:rPr>
              <a:t>flowers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, is created that stores the names of three flowers. 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The </a:t>
            </a:r>
            <a:r>
              <a:rPr lang="en-US" sz="2800" baseline="30000" dirty="0" smtClean="0">
                <a:cs typeface="Courier New" pitchFamily="49" charset="0"/>
              </a:rPr>
              <a:t>length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property is used to display the number of flowers in the array variable.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The </a:t>
            </a:r>
            <a:r>
              <a:rPr lang="en-US" sz="2800" baseline="30000" dirty="0" smtClean="0">
                <a:cs typeface="Courier New" pitchFamily="49" charset="0"/>
              </a:rPr>
              <a:t>join()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method joins the flower names and separates them with a comma. 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The </a:t>
            </a:r>
            <a:r>
              <a:rPr lang="en-US" sz="2800" baseline="30000" dirty="0" smtClean="0">
                <a:cs typeface="Courier New" pitchFamily="49" charset="0"/>
              </a:rPr>
              <a:t>push()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method adds orchid and lily at the end of the array and the total number of flowers in the array list is displayed as </a:t>
            </a:r>
            <a:r>
              <a:rPr lang="en-US" sz="2800" baseline="30000" dirty="0" smtClean="0">
                <a:cs typeface="Courier New" pitchFamily="49" charset="0"/>
              </a:rPr>
              <a:t>5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. 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The </a:t>
            </a:r>
            <a:r>
              <a:rPr lang="en-US" sz="2800" baseline="30000" dirty="0" smtClean="0">
                <a:cs typeface="Courier New" pitchFamily="49" charset="0"/>
              </a:rPr>
              <a:t>sort()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method sorts the flowers in alphabetical order. 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The </a:t>
            </a:r>
            <a:r>
              <a:rPr lang="en-US" sz="2800" baseline="30000" dirty="0" smtClean="0">
                <a:cs typeface="Courier New" pitchFamily="49" charset="0"/>
              </a:rPr>
              <a:t>pop()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method retrieves the last element that is </a:t>
            </a:r>
            <a:r>
              <a:rPr lang="en-US" sz="2800" baseline="30000" dirty="0" smtClean="0">
                <a:cs typeface="Courier New" pitchFamily="49" charset="0"/>
              </a:rPr>
              <a:t>Sunflower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, from the array list.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 bldLvl="5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Loops and Arrays / Session 14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for..in Loop 1-3</a:t>
            </a:r>
            <a:endParaRPr lang="en-US" dirty="0"/>
          </a:p>
        </p:txBody>
      </p:sp>
      <p:graphicFrame>
        <p:nvGraphicFramePr>
          <p:cNvPr id="5" name="Diagram 4"/>
          <p:cNvGraphicFramePr/>
          <p:nvPr/>
        </p:nvGraphicFramePr>
        <p:xfrm>
          <a:off x="304800" y="914400"/>
          <a:ext cx="8458200" cy="1600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Rectangle 6"/>
          <p:cNvSpPr/>
          <p:nvPr/>
        </p:nvSpPr>
        <p:spPr>
          <a:xfrm>
            <a:off x="478810" y="3156643"/>
            <a:ext cx="1371600" cy="293414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defPPr>
              <a:defRPr lang="en-US"/>
            </a:defPPr>
            <a:lvl1pPr algn="l" rtl="0" fontAlgn="base">
              <a:lnSpc>
                <a:spcPct val="70000"/>
              </a:lnSpc>
              <a:spcBef>
                <a:spcPct val="5000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1pPr>
            <a:lvl2pPr marL="457200" algn="l" rtl="0" fontAlgn="base">
              <a:lnSpc>
                <a:spcPct val="70000"/>
              </a:lnSpc>
              <a:spcBef>
                <a:spcPct val="5000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2pPr>
            <a:lvl3pPr marL="914400" algn="l" rtl="0" fontAlgn="base">
              <a:lnSpc>
                <a:spcPct val="70000"/>
              </a:lnSpc>
              <a:spcBef>
                <a:spcPct val="5000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3pPr>
            <a:lvl4pPr marL="1371600" algn="l" rtl="0" fontAlgn="base">
              <a:lnSpc>
                <a:spcPct val="70000"/>
              </a:lnSpc>
              <a:spcBef>
                <a:spcPct val="5000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4pPr>
            <a:lvl5pPr marL="1828800" algn="l" rtl="0" fontAlgn="base">
              <a:lnSpc>
                <a:spcPct val="70000"/>
              </a:lnSpc>
              <a:spcBef>
                <a:spcPct val="5000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9pPr>
          </a:lstStyle>
          <a:p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Syntax: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63140" y="3616943"/>
            <a:ext cx="4945585" cy="1183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1000"/>
              </a:lnSpc>
            </a:pPr>
            <a:r>
              <a:rPr lang="en-US" sz="2800" baseline="30000" dirty="0" smtClean="0"/>
              <a:t>for (</a:t>
            </a:r>
            <a:r>
              <a:rPr lang="en-US" sz="2800" baseline="30000" dirty="0" err="1" smtClean="0"/>
              <a:t>variable_name</a:t>
            </a:r>
            <a:r>
              <a:rPr lang="en-US" sz="2800" baseline="30000" dirty="0" smtClean="0"/>
              <a:t> in </a:t>
            </a:r>
            <a:r>
              <a:rPr lang="en-US" sz="2800" baseline="30000" dirty="0" err="1" smtClean="0"/>
              <a:t>array_name</a:t>
            </a:r>
            <a:r>
              <a:rPr lang="en-US" sz="2800" baseline="30000" dirty="0" smtClean="0"/>
              <a:t>)</a:t>
            </a:r>
          </a:p>
          <a:p>
            <a:pPr>
              <a:lnSpc>
                <a:spcPts val="1000"/>
              </a:lnSpc>
            </a:pPr>
            <a:r>
              <a:rPr lang="en-US" sz="2800" baseline="30000" dirty="0" smtClean="0"/>
              <a:t>{ </a:t>
            </a:r>
          </a:p>
          <a:p>
            <a:pPr>
              <a:lnSpc>
                <a:spcPts val="1000"/>
              </a:lnSpc>
            </a:pPr>
            <a:r>
              <a:rPr lang="en-US" sz="2800" baseline="30000" dirty="0" smtClean="0"/>
              <a:t>     //statements;</a:t>
            </a:r>
          </a:p>
          <a:p>
            <a:pPr>
              <a:lnSpc>
                <a:spcPts val="1000"/>
              </a:lnSpc>
            </a:pPr>
            <a:r>
              <a:rPr lang="en-US" sz="2800" baseline="30000" dirty="0" smtClean="0"/>
              <a:t>}</a:t>
            </a:r>
            <a:endParaRPr lang="en-US" sz="2800" dirty="0"/>
          </a:p>
        </p:txBody>
      </p:sp>
      <p:sp>
        <p:nvSpPr>
          <p:cNvPr id="9" name="Rectangle 8"/>
          <p:cNvSpPr/>
          <p:nvPr/>
        </p:nvSpPr>
        <p:spPr>
          <a:xfrm>
            <a:off x="381000" y="4648200"/>
            <a:ext cx="7543800" cy="13716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 algn="just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where,</a:t>
            </a:r>
          </a:p>
          <a:p>
            <a:pPr lvl="1" indent="-274320" algn="just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"/>
            </a:pPr>
            <a:r>
              <a:rPr lang="en-US" sz="2800" baseline="30000" dirty="0" err="1" smtClean="0"/>
              <a:t>variable_name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: Is the name of the variable.</a:t>
            </a:r>
          </a:p>
          <a:p>
            <a:pPr lvl="1" indent="-274320" algn="just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"/>
            </a:pPr>
            <a:r>
              <a:rPr lang="en-US" sz="2800" baseline="30000" dirty="0" err="1" smtClean="0"/>
              <a:t>array_name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: Is the array name.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88723AB-37EB-4EC2-B7B0-75965727383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">
                                            <p:graphicEl>
                                              <a:dgm id="{388723AB-37EB-4EC2-B7B0-75965727383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256FAD6-365E-4CAB-8266-8CECC71F7F5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5">
                                            <p:graphicEl>
                                              <a:dgm id="{0256FAD6-365E-4CAB-8266-8CECC71F7F5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7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9" dur="80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0" dur="80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" dur="80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 uiExpand="1">
        <p:bldSub>
          <a:bldDgm bld="lvlOne"/>
        </p:bldSub>
      </p:bldGraphic>
      <p:bldP spid="7" grpId="0"/>
      <p:bldP spid="8" grpId="0"/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Loops and Arrays / Session 14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while Loop 1-4</a:t>
            </a:r>
            <a:endParaRPr lang="en-US" dirty="0"/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xmlns="" val="1813678002"/>
              </p:ext>
            </p:extLst>
          </p:nvPr>
        </p:nvGraphicFramePr>
        <p:xfrm>
          <a:off x="304800" y="914400"/>
          <a:ext cx="8458200" cy="304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Rectangle 5"/>
          <p:cNvSpPr/>
          <p:nvPr/>
        </p:nvSpPr>
        <p:spPr>
          <a:xfrm>
            <a:off x="228600" y="3886200"/>
            <a:ext cx="8153400" cy="6096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Following figure shows the flow of execution of the </a:t>
            </a:r>
            <a:r>
              <a:rPr lang="en-US" sz="2800" baseline="30000" dirty="0" smtClean="0">
                <a:cs typeface="Courier New" pitchFamily="49" charset="0"/>
              </a:rPr>
              <a:t>while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loop.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7" name="Picture 6" descr="Figure 14.1.ti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19400" y="4267200"/>
            <a:ext cx="3336324" cy="2286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88723AB-37EB-4EC2-B7B0-75965727383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">
                                            <p:graphicEl>
                                              <a:dgm id="{388723AB-37EB-4EC2-B7B0-75965727383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256FAD6-365E-4CAB-8266-8CECC71F7F5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5">
                                            <p:graphicEl>
                                              <a:dgm id="{0256FAD6-365E-4CAB-8266-8CECC71F7F5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6445519-E36D-458F-8F29-D286534B965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5">
                                            <p:graphicEl>
                                              <a:dgm id="{A6445519-E36D-458F-8F29-D286534B965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021966C-DB9B-4CD9-8832-4E357850F79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5">
                                            <p:graphicEl>
                                              <a:dgm id="{A021966C-DB9B-4CD9-8832-4E357850F79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 uiExpand="1">
        <p:bldSub>
          <a:bldDgm bld="lvlOne"/>
        </p:bldSub>
      </p:bldGraphic>
      <p:bldP spid="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Loops and Arrays / Session 14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for..in Loop 2-3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28600" y="906135"/>
            <a:ext cx="8534400" cy="617865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smtClean="0">
                <a:latin typeface="Calibri" pitchFamily="34" charset="0"/>
                <a:cs typeface="Calibri" pitchFamily="34" charset="0"/>
              </a:rPr>
              <a:t>The Code Snippet 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demonstrates how to display elements from an array using the </a:t>
            </a:r>
            <a:r>
              <a:rPr lang="en-US" sz="2800" baseline="30000" dirty="0" smtClean="0">
                <a:cs typeface="Courier New" pitchFamily="49" charset="0"/>
              </a:rPr>
              <a:t>for..in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loop.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09600" y="1822450"/>
            <a:ext cx="8382000" cy="32829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000"/>
              </a:lnSpc>
            </a:pPr>
            <a:r>
              <a:rPr lang="en-GB" sz="2800" baseline="30000" dirty="0" smtClean="0"/>
              <a:t>&lt;script&gt;</a:t>
            </a:r>
          </a:p>
          <a:p>
            <a:pPr>
              <a:lnSpc>
                <a:spcPts val="1000"/>
              </a:lnSpc>
            </a:pPr>
            <a:r>
              <a:rPr lang="en-US" sz="2800" baseline="30000" dirty="0" smtClean="0"/>
              <a:t>  </a:t>
            </a:r>
            <a:r>
              <a:rPr lang="en-US" sz="2800" baseline="30000" dirty="0" err="1" smtClean="0"/>
              <a:t>var</a:t>
            </a:r>
            <a:r>
              <a:rPr lang="en-US" sz="2800" baseline="30000" dirty="0" smtClean="0"/>
              <a:t> books = new Array(‘Beginning CSS 3.0’, </a:t>
            </a:r>
          </a:p>
          <a:p>
            <a:pPr>
              <a:lnSpc>
                <a:spcPts val="1000"/>
              </a:lnSpc>
            </a:pPr>
            <a:r>
              <a:rPr lang="en-US" sz="2800" baseline="30000" dirty="0" smtClean="0"/>
              <a:t>    ‘Introduction to HTML5’, ‘HTML5 in Mobile </a:t>
            </a:r>
          </a:p>
          <a:p>
            <a:pPr>
              <a:lnSpc>
                <a:spcPts val="1000"/>
              </a:lnSpc>
            </a:pPr>
            <a:r>
              <a:rPr lang="en-US" sz="2800" baseline="30000" dirty="0" smtClean="0"/>
              <a:t>     Development’);</a:t>
            </a:r>
          </a:p>
          <a:p>
            <a:pPr>
              <a:lnSpc>
                <a:spcPts val="1000"/>
              </a:lnSpc>
            </a:pPr>
            <a:r>
              <a:rPr lang="en-GB" sz="2800" baseline="30000" dirty="0" smtClean="0"/>
              <a:t>  </a:t>
            </a:r>
          </a:p>
          <a:p>
            <a:pPr>
              <a:lnSpc>
                <a:spcPts val="1000"/>
              </a:lnSpc>
            </a:pPr>
            <a:r>
              <a:rPr lang="en-US" sz="2800" baseline="30000" dirty="0" smtClean="0"/>
              <a:t>  </a:t>
            </a:r>
            <a:r>
              <a:rPr lang="en-US" sz="2800" baseline="30000" dirty="0" err="1" smtClean="0"/>
              <a:t>document.write</a:t>
            </a:r>
            <a:r>
              <a:rPr lang="en-US" sz="2800" baseline="30000" dirty="0" smtClean="0"/>
              <a:t>(‘&lt;H3&gt; List of Books &lt;/H3&gt;’);</a:t>
            </a:r>
          </a:p>
          <a:p>
            <a:pPr>
              <a:lnSpc>
                <a:spcPts val="1000"/>
              </a:lnSpc>
            </a:pPr>
            <a:endParaRPr lang="en-GB" sz="2800" baseline="30000" dirty="0" smtClean="0"/>
          </a:p>
          <a:p>
            <a:pPr>
              <a:lnSpc>
                <a:spcPts val="1000"/>
              </a:lnSpc>
            </a:pPr>
            <a:r>
              <a:rPr lang="en-GB" sz="2800" baseline="30000" dirty="0" smtClean="0"/>
              <a:t>  for(</a:t>
            </a:r>
            <a:r>
              <a:rPr lang="en-GB" sz="2800" baseline="30000" dirty="0" err="1" smtClean="0"/>
              <a:t>var</a:t>
            </a:r>
            <a:r>
              <a:rPr lang="en-GB" sz="2800" baseline="30000" dirty="0" smtClean="0"/>
              <a:t> </a:t>
            </a:r>
            <a:r>
              <a:rPr lang="en-GB" sz="2800" baseline="30000" dirty="0" err="1" smtClean="0"/>
              <a:t>i</a:t>
            </a:r>
            <a:r>
              <a:rPr lang="en-GB" sz="2800" baseline="30000" dirty="0" smtClean="0"/>
              <a:t> in books)</a:t>
            </a:r>
          </a:p>
          <a:p>
            <a:pPr>
              <a:lnSpc>
                <a:spcPts val="1000"/>
              </a:lnSpc>
            </a:pPr>
            <a:r>
              <a:rPr lang="en-GB" sz="2800" baseline="30000" dirty="0" smtClean="0"/>
              <a:t>  {</a:t>
            </a:r>
          </a:p>
          <a:p>
            <a:pPr>
              <a:lnSpc>
                <a:spcPts val="1000"/>
              </a:lnSpc>
            </a:pPr>
            <a:r>
              <a:rPr lang="en-GB" sz="2800" baseline="30000" dirty="0" smtClean="0"/>
              <a:t>     </a:t>
            </a:r>
            <a:r>
              <a:rPr lang="en-GB" sz="2800" baseline="30000" dirty="0" err="1" smtClean="0"/>
              <a:t>document.write</a:t>
            </a:r>
            <a:r>
              <a:rPr lang="en-GB" sz="2800" baseline="30000" dirty="0" smtClean="0"/>
              <a:t>(books[</a:t>
            </a:r>
            <a:r>
              <a:rPr lang="en-GB" sz="2800" baseline="30000" dirty="0" err="1" smtClean="0"/>
              <a:t>i</a:t>
            </a:r>
            <a:r>
              <a:rPr lang="en-GB" sz="2800" baseline="30000" dirty="0" smtClean="0"/>
              <a:t>] + ‘&lt;</a:t>
            </a:r>
            <a:r>
              <a:rPr lang="en-GB" sz="2800" baseline="30000" dirty="0" err="1" smtClean="0"/>
              <a:t>br</a:t>
            </a:r>
            <a:r>
              <a:rPr lang="en-GB" sz="2800" baseline="30000" dirty="0" smtClean="0"/>
              <a:t>/&gt;’);</a:t>
            </a:r>
          </a:p>
          <a:p>
            <a:pPr>
              <a:lnSpc>
                <a:spcPts val="1000"/>
              </a:lnSpc>
            </a:pPr>
            <a:r>
              <a:rPr lang="en-GB" sz="2800" baseline="30000" dirty="0" smtClean="0"/>
              <a:t>  }</a:t>
            </a:r>
          </a:p>
          <a:p>
            <a:pPr>
              <a:lnSpc>
                <a:spcPts val="1000"/>
              </a:lnSpc>
            </a:pPr>
            <a:r>
              <a:rPr lang="en-GB" sz="2800" baseline="30000" dirty="0" smtClean="0"/>
              <a:t>&lt;/script&gt;</a:t>
            </a:r>
            <a:endParaRPr 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Loops and Arrays / Session 14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for..in Loop 3-3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28600" y="914401"/>
            <a:ext cx="8534400" cy="457199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Following figure displays the corresponding output of the script.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6" name="Picture 5" descr="Figure 14.20.t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1371600"/>
            <a:ext cx="6611582" cy="304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Loops and Arrays / Session 14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04800" y="1061621"/>
            <a:ext cx="8305800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indent="-274320" algn="just">
              <a:lnSpc>
                <a:spcPct val="1000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A loop construct consists of a condition that instructs the compiler the number of times a specific block of code will be executed. </a:t>
            </a:r>
          </a:p>
          <a:p>
            <a:pPr lvl="1" indent="-274320" algn="just">
              <a:lnSpc>
                <a:spcPct val="100000"/>
              </a:lnSpc>
              <a:spcBef>
                <a:spcPts val="0"/>
              </a:spcBef>
              <a:buClr>
                <a:srgbClr val="AC1418"/>
              </a:buClr>
            </a:pPr>
            <a:endParaRPr lang="en-US" sz="2800" baseline="30000" dirty="0" smtClean="0">
              <a:latin typeface="Calibri" pitchFamily="34" charset="0"/>
              <a:cs typeface="Calibri" pitchFamily="34" charset="0"/>
            </a:endParaRPr>
          </a:p>
          <a:p>
            <a:pPr lvl="1" indent="-274320" algn="just">
              <a:lnSpc>
                <a:spcPct val="1000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JavaScript supports three types of loops that include: while loop, for loop, and </a:t>
            </a:r>
            <a:br>
              <a:rPr lang="en-US" sz="2800" baseline="30000" dirty="0" smtClean="0">
                <a:latin typeface="Calibri" pitchFamily="34" charset="0"/>
                <a:cs typeface="Calibri" pitchFamily="34" charset="0"/>
              </a:rPr>
            </a:b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do-while loop.</a:t>
            </a:r>
          </a:p>
          <a:p>
            <a:pPr lvl="1" indent="-274320" algn="just">
              <a:lnSpc>
                <a:spcPct val="100000"/>
              </a:lnSpc>
              <a:spcBef>
                <a:spcPts val="0"/>
              </a:spcBef>
              <a:buClr>
                <a:srgbClr val="AC1418"/>
              </a:buClr>
            </a:pPr>
            <a:endParaRPr lang="en-US" sz="2800" baseline="30000" dirty="0" smtClean="0">
              <a:latin typeface="Calibri" pitchFamily="34" charset="0"/>
              <a:cs typeface="Calibri" pitchFamily="34" charset="0"/>
            </a:endParaRPr>
          </a:p>
          <a:p>
            <a:pPr lvl="1" indent="-274320" algn="just">
              <a:lnSpc>
                <a:spcPct val="1000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The break statement is used to exit the loop without evaluating the specified condition.</a:t>
            </a:r>
          </a:p>
          <a:p>
            <a:pPr lvl="1" indent="-274320" algn="just">
              <a:lnSpc>
                <a:spcPct val="100000"/>
              </a:lnSpc>
              <a:spcBef>
                <a:spcPts val="0"/>
              </a:spcBef>
              <a:buClr>
                <a:srgbClr val="AC1418"/>
              </a:buClr>
            </a:pPr>
            <a:endParaRPr lang="en-US" sz="2800" baseline="30000" dirty="0" smtClean="0">
              <a:latin typeface="Calibri" pitchFamily="34" charset="0"/>
              <a:cs typeface="Calibri" pitchFamily="34" charset="0"/>
            </a:endParaRPr>
          </a:p>
          <a:p>
            <a:pPr lvl="1" indent="-274320" algn="just">
              <a:lnSpc>
                <a:spcPct val="1000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The continue statement terminates the current execution of the loop and continue with the next repetition by returning the control to the beginning of the loop.</a:t>
            </a:r>
          </a:p>
          <a:p>
            <a:pPr lvl="1" indent="-274320" algn="just">
              <a:lnSpc>
                <a:spcPct val="100000"/>
              </a:lnSpc>
              <a:spcBef>
                <a:spcPts val="0"/>
              </a:spcBef>
              <a:buClr>
                <a:srgbClr val="AC1418"/>
              </a:buClr>
            </a:pPr>
            <a:endParaRPr lang="en-US" sz="2800" baseline="30000" dirty="0" smtClean="0">
              <a:latin typeface="Calibri" pitchFamily="34" charset="0"/>
              <a:cs typeface="Calibri" pitchFamily="34" charset="0"/>
            </a:endParaRPr>
          </a:p>
          <a:p>
            <a:pPr lvl="1" indent="-274320" algn="just">
              <a:lnSpc>
                <a:spcPct val="1000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JavaScript supports two types of arrays namely, Single-dimensional array and </a:t>
            </a:r>
            <a:br>
              <a:rPr lang="en-US" sz="2800" baseline="30000" dirty="0" smtClean="0">
                <a:latin typeface="Calibri" pitchFamily="34" charset="0"/>
                <a:cs typeface="Calibri" pitchFamily="34" charset="0"/>
              </a:rPr>
            </a:b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Multi-dimensional array.</a:t>
            </a:r>
          </a:p>
          <a:p>
            <a:pPr lvl="1" indent="-274320" algn="just">
              <a:lnSpc>
                <a:spcPct val="100000"/>
              </a:lnSpc>
              <a:spcBef>
                <a:spcPts val="0"/>
              </a:spcBef>
              <a:buClr>
                <a:srgbClr val="AC1418"/>
              </a:buClr>
            </a:pPr>
            <a:endParaRPr lang="en-US" sz="2800" baseline="30000" dirty="0" smtClean="0">
              <a:latin typeface="Calibri" pitchFamily="34" charset="0"/>
              <a:cs typeface="Calibri" pitchFamily="34" charset="0"/>
            </a:endParaRPr>
          </a:p>
          <a:p>
            <a:pPr lvl="1" indent="-274320" algn="just">
              <a:lnSpc>
                <a:spcPct val="1000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The for..in loop is an extension of the for loop that enables to perform specific actions on the arrays of objects.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Loops and Arrays / Session 14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while Loop 2-4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28600" y="914400"/>
            <a:ext cx="8686800" cy="4572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 algn="just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The syntax for the </a:t>
            </a:r>
            <a:r>
              <a:rPr lang="en-US" sz="2800" baseline="30000" dirty="0" smtClean="0">
                <a:cs typeface="Courier New" pitchFamily="49" charset="0"/>
              </a:rPr>
              <a:t>while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loop is as follows: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78810" y="1447800"/>
            <a:ext cx="1371600" cy="293414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defPPr>
              <a:defRPr lang="en-US"/>
            </a:defPPr>
            <a:lvl1pPr algn="l" rtl="0" fontAlgn="base">
              <a:lnSpc>
                <a:spcPct val="70000"/>
              </a:lnSpc>
              <a:spcBef>
                <a:spcPct val="5000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1pPr>
            <a:lvl2pPr marL="457200" algn="l" rtl="0" fontAlgn="base">
              <a:lnSpc>
                <a:spcPct val="70000"/>
              </a:lnSpc>
              <a:spcBef>
                <a:spcPct val="5000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2pPr>
            <a:lvl3pPr marL="914400" algn="l" rtl="0" fontAlgn="base">
              <a:lnSpc>
                <a:spcPct val="70000"/>
              </a:lnSpc>
              <a:spcBef>
                <a:spcPct val="5000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3pPr>
            <a:lvl4pPr marL="1371600" algn="l" rtl="0" fontAlgn="base">
              <a:lnSpc>
                <a:spcPct val="70000"/>
              </a:lnSpc>
              <a:spcBef>
                <a:spcPct val="5000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4pPr>
            <a:lvl5pPr marL="1828800" algn="l" rtl="0" fontAlgn="base">
              <a:lnSpc>
                <a:spcPct val="70000"/>
              </a:lnSpc>
              <a:spcBef>
                <a:spcPct val="5000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9pPr>
          </a:lstStyle>
          <a:p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Syntax: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63140" y="1864343"/>
            <a:ext cx="2637260" cy="1183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1000"/>
              </a:lnSpc>
            </a:pPr>
            <a:r>
              <a:rPr lang="en-US" sz="2800" baseline="30000" dirty="0" smtClean="0"/>
              <a:t>while (condition)</a:t>
            </a:r>
          </a:p>
          <a:p>
            <a:pPr>
              <a:lnSpc>
                <a:spcPts val="1000"/>
              </a:lnSpc>
            </a:pPr>
            <a:r>
              <a:rPr lang="en-US" sz="2800" baseline="30000" dirty="0" smtClean="0"/>
              <a:t>{ </a:t>
            </a:r>
          </a:p>
          <a:p>
            <a:pPr>
              <a:lnSpc>
                <a:spcPts val="1000"/>
              </a:lnSpc>
            </a:pPr>
            <a:r>
              <a:rPr lang="en-US" sz="2800" baseline="30000" dirty="0" smtClean="0"/>
              <a:t>// statements;</a:t>
            </a:r>
          </a:p>
          <a:p>
            <a:pPr>
              <a:lnSpc>
                <a:spcPts val="1000"/>
              </a:lnSpc>
            </a:pPr>
            <a:r>
              <a:rPr lang="en-US" sz="2800" baseline="30000" dirty="0" smtClean="0"/>
              <a:t>}</a:t>
            </a:r>
            <a:endParaRPr lang="en-US" sz="2800" dirty="0"/>
          </a:p>
        </p:txBody>
      </p:sp>
      <p:sp>
        <p:nvSpPr>
          <p:cNvPr id="8" name="Rectangle 7"/>
          <p:cNvSpPr/>
          <p:nvPr/>
        </p:nvSpPr>
        <p:spPr>
          <a:xfrm>
            <a:off x="381000" y="2895600"/>
            <a:ext cx="7543800" cy="11430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 algn="just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where,</a:t>
            </a:r>
          </a:p>
          <a:p>
            <a:pPr lvl="1" indent="-274320" algn="just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"/>
            </a:pPr>
            <a:r>
              <a:rPr lang="en-US" sz="2800" baseline="30000" dirty="0" smtClean="0"/>
              <a:t>condition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: Is a </a:t>
            </a:r>
            <a:r>
              <a:rPr lang="en-US" sz="2800" baseline="30000" dirty="0" err="1" smtClean="0">
                <a:latin typeface="Calibri" pitchFamily="34" charset="0"/>
                <a:cs typeface="Calibri" pitchFamily="34" charset="0"/>
              </a:rPr>
              <a:t>boolean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expression.</a:t>
            </a:r>
          </a:p>
          <a:p>
            <a:pPr lvl="1" indent="-274320" algn="just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28600" y="4038600"/>
            <a:ext cx="8686800" cy="4572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 algn="just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The Code Snippet displays the sum of numbers from 1 to 10 by using the </a:t>
            </a:r>
            <a:r>
              <a:rPr lang="en-US" sz="2800" baseline="30000" dirty="0" smtClean="0">
                <a:cs typeface="Courier New" pitchFamily="49" charset="0"/>
              </a:rPr>
              <a:t>while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loop.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91740" y="4808367"/>
            <a:ext cx="1915909" cy="9828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aseline="30000" dirty="0" smtClean="0"/>
              <a:t>&lt;script&gt;</a:t>
            </a:r>
          </a:p>
          <a:p>
            <a:r>
              <a:rPr lang="en-US" sz="2800" baseline="30000" dirty="0" err="1" smtClean="0"/>
              <a:t>var</a:t>
            </a:r>
            <a:r>
              <a:rPr lang="en-US" sz="2800" baseline="30000" dirty="0" smtClean="0"/>
              <a:t> </a:t>
            </a:r>
            <a:r>
              <a:rPr lang="en-US" sz="2800" baseline="30000" dirty="0" err="1" smtClean="0"/>
              <a:t>i</a:t>
            </a:r>
            <a:r>
              <a:rPr lang="en-US" sz="2800" baseline="30000" dirty="0" smtClean="0"/>
              <a:t> = 0;</a:t>
            </a:r>
          </a:p>
          <a:p>
            <a:r>
              <a:rPr lang="en-US" sz="2800" baseline="30000" dirty="0" err="1" smtClean="0"/>
              <a:t>var</a:t>
            </a:r>
            <a:r>
              <a:rPr lang="en-US" sz="2800" baseline="30000" dirty="0" smtClean="0"/>
              <a:t> sum = 0;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7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0" dur="80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1" dur="80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80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7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5" dur="80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6" dur="80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" dur="80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Loops and Arrays / Session 14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while Loop 3-4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91740" y="972535"/>
            <a:ext cx="6099747" cy="19992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1000"/>
              </a:lnSpc>
            </a:pPr>
            <a:r>
              <a:rPr lang="en-US" sz="2800" baseline="30000" dirty="0" smtClean="0"/>
              <a:t>while(</a:t>
            </a:r>
            <a:r>
              <a:rPr lang="en-US" sz="2800" baseline="30000" dirty="0" err="1" smtClean="0"/>
              <a:t>i</a:t>
            </a:r>
            <a:r>
              <a:rPr lang="en-US" sz="2800" baseline="30000" dirty="0" smtClean="0"/>
              <a:t>&lt;=10)</a:t>
            </a:r>
          </a:p>
          <a:p>
            <a:pPr>
              <a:lnSpc>
                <a:spcPts val="1000"/>
              </a:lnSpc>
            </a:pPr>
            <a:r>
              <a:rPr lang="en-US" sz="2800" baseline="30000" dirty="0" smtClean="0"/>
              <a:t>{</a:t>
            </a:r>
          </a:p>
          <a:p>
            <a:pPr>
              <a:lnSpc>
                <a:spcPts val="1000"/>
              </a:lnSpc>
            </a:pPr>
            <a:r>
              <a:rPr lang="en-US" sz="2800" baseline="30000" dirty="0" smtClean="0"/>
              <a:t>sum = sum + </a:t>
            </a:r>
            <a:r>
              <a:rPr lang="en-US" sz="2800" baseline="30000" dirty="0" err="1" smtClean="0"/>
              <a:t>i</a:t>
            </a:r>
            <a:r>
              <a:rPr lang="en-US" sz="2800" baseline="30000" dirty="0" smtClean="0"/>
              <a:t>;</a:t>
            </a:r>
          </a:p>
          <a:p>
            <a:pPr>
              <a:lnSpc>
                <a:spcPts val="1000"/>
              </a:lnSpc>
            </a:pPr>
            <a:r>
              <a:rPr lang="en-US" sz="2800" baseline="30000" dirty="0" err="1" smtClean="0"/>
              <a:t>i</a:t>
            </a:r>
            <a:r>
              <a:rPr lang="en-US" sz="2800" baseline="30000" dirty="0" smtClean="0"/>
              <a:t> = </a:t>
            </a:r>
            <a:r>
              <a:rPr lang="en-US" sz="2800" baseline="30000" dirty="0" err="1" smtClean="0"/>
              <a:t>i</a:t>
            </a:r>
            <a:r>
              <a:rPr lang="en-US" sz="2800" baseline="30000" dirty="0" smtClean="0"/>
              <a:t> + 1;</a:t>
            </a:r>
          </a:p>
          <a:p>
            <a:pPr>
              <a:lnSpc>
                <a:spcPts val="1000"/>
              </a:lnSpc>
            </a:pPr>
            <a:r>
              <a:rPr lang="en-US" sz="2800" baseline="30000" dirty="0" smtClean="0"/>
              <a:t>}</a:t>
            </a:r>
          </a:p>
          <a:p>
            <a:pPr>
              <a:lnSpc>
                <a:spcPts val="1000"/>
              </a:lnSpc>
            </a:pPr>
            <a:r>
              <a:rPr lang="en-US" sz="2800" baseline="30000" dirty="0" smtClean="0"/>
              <a:t>alert(‘Sum of first 10 numbers: ‘ + sum);</a:t>
            </a:r>
          </a:p>
          <a:p>
            <a:pPr>
              <a:lnSpc>
                <a:spcPts val="1000"/>
              </a:lnSpc>
            </a:pPr>
            <a:r>
              <a:rPr lang="en-US" sz="2800" baseline="30000" dirty="0" smtClean="0"/>
              <a:t>&lt;/script&gt;</a:t>
            </a:r>
            <a:endParaRPr lang="en-US" sz="2800" dirty="0"/>
          </a:p>
        </p:txBody>
      </p:sp>
      <p:sp>
        <p:nvSpPr>
          <p:cNvPr id="6" name="Rectangle 5"/>
          <p:cNvSpPr/>
          <p:nvPr/>
        </p:nvSpPr>
        <p:spPr>
          <a:xfrm>
            <a:off x="228600" y="3200400"/>
            <a:ext cx="8686800" cy="33528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 algn="just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The code declares two variables, </a:t>
            </a:r>
            <a:r>
              <a:rPr lang="en-US" sz="2800" baseline="30000" dirty="0" err="1" smtClean="0">
                <a:cs typeface="Courier New" pitchFamily="49" charset="0"/>
              </a:rPr>
              <a:t>i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and </a:t>
            </a:r>
            <a:r>
              <a:rPr lang="en-US" sz="2800" baseline="30000" dirty="0" smtClean="0">
                <a:cs typeface="Courier New" pitchFamily="49" charset="0"/>
              </a:rPr>
              <a:t>sum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, which are initialized to value </a:t>
            </a:r>
            <a:r>
              <a:rPr lang="en-US" sz="2800" baseline="30000" dirty="0" smtClean="0">
                <a:cs typeface="Courier New" pitchFamily="49" charset="0"/>
              </a:rPr>
              <a:t>0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. </a:t>
            </a:r>
          </a:p>
          <a:p>
            <a:pPr lvl="1" indent="-274320" algn="just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The variable, </a:t>
            </a:r>
            <a:r>
              <a:rPr lang="en-US" sz="2800" baseline="30000" dirty="0" err="1" smtClean="0">
                <a:cs typeface="Courier New" pitchFamily="49" charset="0"/>
              </a:rPr>
              <a:t>i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, is a counter variable, whose value increases for every execution of loop. </a:t>
            </a:r>
          </a:p>
          <a:p>
            <a:pPr lvl="1" indent="-274320" algn="just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The condition in the while loop checks that the value of the counter variable, </a:t>
            </a:r>
            <a:r>
              <a:rPr lang="en-US" sz="2800" baseline="30000" dirty="0" err="1" smtClean="0">
                <a:cs typeface="Courier New" pitchFamily="49" charset="0"/>
              </a:rPr>
              <a:t>i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, is less than or equal to </a:t>
            </a:r>
            <a:r>
              <a:rPr lang="en-US" sz="2800" baseline="30000" dirty="0" smtClean="0">
                <a:cs typeface="Courier New" pitchFamily="49" charset="0"/>
              </a:rPr>
              <a:t>10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. </a:t>
            </a:r>
          </a:p>
          <a:p>
            <a:pPr lvl="1" indent="-274320" algn="just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If this condition is </a:t>
            </a:r>
            <a:r>
              <a:rPr lang="en-US" sz="2800" baseline="30000" dirty="0" smtClean="0">
                <a:cs typeface="Courier New" pitchFamily="49" charset="0"/>
              </a:rPr>
              <a:t>true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, the value of the sum variable is added to the value of </a:t>
            </a:r>
            <a:r>
              <a:rPr lang="en-US" sz="2800" baseline="30000" dirty="0" err="1" smtClean="0">
                <a:cs typeface="Courier New" pitchFamily="49" charset="0"/>
              </a:rPr>
              <a:t>i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variable. </a:t>
            </a:r>
          </a:p>
          <a:p>
            <a:pPr lvl="1" indent="-274320" algn="just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The value of the variable </a:t>
            </a:r>
            <a:r>
              <a:rPr lang="en-US" sz="2800" baseline="30000" dirty="0" err="1" smtClean="0">
                <a:cs typeface="Courier New" pitchFamily="49" charset="0"/>
              </a:rPr>
              <a:t>i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is incremented by </a:t>
            </a:r>
            <a:r>
              <a:rPr lang="en-US" sz="2800" baseline="30000" dirty="0" smtClean="0">
                <a:cs typeface="Courier New" pitchFamily="49" charset="0"/>
              </a:rPr>
              <a:t>1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. </a:t>
            </a:r>
          </a:p>
          <a:p>
            <a:pPr lvl="1" indent="-274320" algn="just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Then, the program control is passed to the </a:t>
            </a:r>
            <a:r>
              <a:rPr lang="en-US" sz="2800" baseline="30000" dirty="0" smtClean="0">
                <a:cs typeface="Courier New" pitchFamily="49" charset="0"/>
              </a:rPr>
              <a:t>while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statement to check the condition again. </a:t>
            </a:r>
          </a:p>
          <a:p>
            <a:pPr lvl="1" indent="-274320" algn="just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When the value of </a:t>
            </a:r>
            <a:r>
              <a:rPr lang="en-US" sz="2800" baseline="30000" dirty="0" err="1" smtClean="0">
                <a:cs typeface="Courier New" pitchFamily="49" charset="0"/>
              </a:rPr>
              <a:t>i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becomes </a:t>
            </a:r>
            <a:r>
              <a:rPr lang="en-US" sz="2800" baseline="30000" dirty="0" smtClean="0">
                <a:cs typeface="Courier New" pitchFamily="49" charset="0"/>
              </a:rPr>
              <a:t>11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, the while loop terminates as the loop condition becomes </a:t>
            </a:r>
            <a:r>
              <a:rPr lang="en-US" sz="2800" baseline="30000" dirty="0" smtClean="0">
                <a:cs typeface="Courier New" pitchFamily="49" charset="0"/>
              </a:rPr>
              <a:t>false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.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uiExpand="1" build="p" bldLvl="5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Loops and Arrays / Session 14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while Loop 4-4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28600" y="838200"/>
            <a:ext cx="8686800" cy="4572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 algn="just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Following figure shows the output.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6" name="Picture 5" descr="Figure 14.2.t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295400"/>
            <a:ext cx="5972865" cy="2209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Loops and Arrays / Session 14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 Loop 1-4</a:t>
            </a:r>
            <a:endParaRPr lang="en-US" dirty="0"/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xmlns="" val="930372308"/>
              </p:ext>
            </p:extLst>
          </p:nvPr>
        </p:nvGraphicFramePr>
        <p:xfrm>
          <a:off x="304800" y="914400"/>
          <a:ext cx="8458200" cy="304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Rectangle 5"/>
          <p:cNvSpPr/>
          <p:nvPr/>
        </p:nvSpPr>
        <p:spPr>
          <a:xfrm>
            <a:off x="228600" y="3962400"/>
            <a:ext cx="8686800" cy="4572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 algn="just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The syntax for the </a:t>
            </a:r>
            <a:r>
              <a:rPr lang="en-US" sz="2800" baseline="30000" dirty="0" smtClean="0">
                <a:cs typeface="Courier New" pitchFamily="49" charset="0"/>
              </a:rPr>
              <a:t>for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loop is as follows: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78810" y="4495800"/>
            <a:ext cx="1371600" cy="293414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defPPr>
              <a:defRPr lang="en-US"/>
            </a:defPPr>
            <a:lvl1pPr algn="l" rtl="0" fontAlgn="base">
              <a:lnSpc>
                <a:spcPct val="70000"/>
              </a:lnSpc>
              <a:spcBef>
                <a:spcPct val="5000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1pPr>
            <a:lvl2pPr marL="457200" algn="l" rtl="0" fontAlgn="base">
              <a:lnSpc>
                <a:spcPct val="70000"/>
              </a:lnSpc>
              <a:spcBef>
                <a:spcPct val="5000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2pPr>
            <a:lvl3pPr marL="914400" algn="l" rtl="0" fontAlgn="base">
              <a:lnSpc>
                <a:spcPct val="70000"/>
              </a:lnSpc>
              <a:spcBef>
                <a:spcPct val="5000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3pPr>
            <a:lvl4pPr marL="1371600" algn="l" rtl="0" fontAlgn="base">
              <a:lnSpc>
                <a:spcPct val="70000"/>
              </a:lnSpc>
              <a:spcBef>
                <a:spcPct val="5000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4pPr>
            <a:lvl5pPr marL="1828800" algn="l" rtl="0" fontAlgn="base">
              <a:lnSpc>
                <a:spcPct val="70000"/>
              </a:lnSpc>
              <a:spcBef>
                <a:spcPct val="5000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9pPr>
          </a:lstStyle>
          <a:p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Syntax: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63140" y="4912343"/>
            <a:ext cx="7686720" cy="1183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1000"/>
              </a:lnSpc>
            </a:pPr>
            <a:r>
              <a:rPr lang="en-US" sz="2800" baseline="30000" dirty="0" smtClean="0"/>
              <a:t>for (initialization; condition; increment/decrement)</a:t>
            </a:r>
          </a:p>
          <a:p>
            <a:pPr>
              <a:lnSpc>
                <a:spcPts val="1000"/>
              </a:lnSpc>
            </a:pPr>
            <a:r>
              <a:rPr lang="en-US" sz="2800" baseline="30000" dirty="0" smtClean="0"/>
              <a:t>{ </a:t>
            </a:r>
          </a:p>
          <a:p>
            <a:pPr>
              <a:lnSpc>
                <a:spcPts val="1000"/>
              </a:lnSpc>
            </a:pPr>
            <a:r>
              <a:rPr lang="en-US" sz="2800" baseline="30000" dirty="0" smtClean="0"/>
              <a:t>// statements;</a:t>
            </a:r>
          </a:p>
          <a:p>
            <a:pPr>
              <a:lnSpc>
                <a:spcPts val="1000"/>
              </a:lnSpc>
            </a:pPr>
            <a:r>
              <a:rPr lang="en-US" sz="2800" baseline="30000" dirty="0" smtClean="0"/>
              <a:t>}</a:t>
            </a:r>
            <a:endParaRPr 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88723AB-37EB-4EC2-B7B0-75965727383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">
                                            <p:graphicEl>
                                              <a:dgm id="{388723AB-37EB-4EC2-B7B0-75965727383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256FAD6-365E-4CAB-8266-8CECC71F7F5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5">
                                            <p:graphicEl>
                                              <a:dgm id="{0256FAD6-365E-4CAB-8266-8CECC71F7F5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6445519-E36D-458F-8F29-D286534B965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5">
                                            <p:graphicEl>
                                              <a:dgm id="{A6445519-E36D-458F-8F29-D286534B965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021966C-DB9B-4CD9-8832-4E357850F79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5">
                                            <p:graphicEl>
                                              <a:dgm id="{A021966C-DB9B-4CD9-8832-4E357850F79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7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35" dur="80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36" dur="80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7" dur="80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 uiExpand="1">
        <p:bldSub>
          <a:bldDgm bld="lvlOne"/>
        </p:bldSub>
      </p:bldGraphic>
      <p:bldP spid="6" grpId="0"/>
      <p:bldP spid="7" grpId="0"/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Loops and Arrays / Session 14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 Loop 2-4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81000" y="914400"/>
            <a:ext cx="8305800" cy="21336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 algn="just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where,</a:t>
            </a:r>
          </a:p>
          <a:p>
            <a:pPr lvl="1" indent="-274320" algn="just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"/>
            </a:pPr>
            <a:r>
              <a:rPr lang="en-US" sz="2800" baseline="30000" dirty="0" smtClean="0"/>
              <a:t>initialization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: Initializes the variable(s) that will be used in the condition.</a:t>
            </a:r>
          </a:p>
          <a:p>
            <a:pPr lvl="1" indent="-274320" algn="just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"/>
            </a:pPr>
            <a:r>
              <a:rPr lang="en-US" sz="2800" baseline="30000" dirty="0" smtClean="0"/>
              <a:t>condition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: Comprises the condition that is checked before the statements in the loop are executed.</a:t>
            </a:r>
          </a:p>
          <a:p>
            <a:pPr lvl="1" indent="-274320" algn="just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"/>
            </a:pPr>
            <a:r>
              <a:rPr lang="en-US" sz="2800" baseline="30000" dirty="0" smtClean="0"/>
              <a:t>increment/decrement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: Comprises the statement that changes the value of the variable(s) on every successful execution of the loop to ensure that the condition specified in the condition section is reached.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28600" y="3124200"/>
            <a:ext cx="8686800" cy="4572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 algn="just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Following figure shows the </a:t>
            </a:r>
            <a:r>
              <a:rPr lang="en-US" sz="2800" baseline="30000" dirty="0" smtClean="0">
                <a:cs typeface="Courier New" pitchFamily="49" charset="0"/>
              </a:rPr>
              <a:t>for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loop.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7" name="Picture 6" descr="Figure 14.3.t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3429000"/>
            <a:ext cx="6172200" cy="310594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bldLvl="5"/>
      <p:bldP spid="6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3_Office Theme">
      <a:majorFont>
        <a:latin typeface=""/>
        <a:ea typeface=""/>
        <a:cs typeface=""/>
      </a:majorFont>
      <a:minorFont>
        <a:latin typeface="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13133</TotalTime>
  <Words>4147</Words>
  <Application>Microsoft Office PowerPoint</Application>
  <PresentationFormat>On-screen Show (4:3)</PresentationFormat>
  <Paragraphs>507</Paragraphs>
  <Slides>42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3" baseType="lpstr">
      <vt:lpstr>3_Office Theme</vt:lpstr>
      <vt:lpstr>Slide 1</vt:lpstr>
      <vt:lpstr>Objectives</vt:lpstr>
      <vt:lpstr>Introduction</vt:lpstr>
      <vt:lpstr>while Loop 1-4</vt:lpstr>
      <vt:lpstr>while Loop 2-4</vt:lpstr>
      <vt:lpstr>while Loop 3-4</vt:lpstr>
      <vt:lpstr>while Loop 4-4</vt:lpstr>
      <vt:lpstr>for Loop 1-4</vt:lpstr>
      <vt:lpstr>for Loop 2-4</vt:lpstr>
      <vt:lpstr>for Loop 3-4</vt:lpstr>
      <vt:lpstr>for Loop 4-4</vt:lpstr>
      <vt:lpstr>do-while Loop 1-4</vt:lpstr>
      <vt:lpstr>do-while Loop 2-4</vt:lpstr>
      <vt:lpstr>do-while Loop 3-4</vt:lpstr>
      <vt:lpstr>do-while Loop 4-4</vt:lpstr>
      <vt:lpstr>break Statement 1-3</vt:lpstr>
      <vt:lpstr>break Statement 2-3</vt:lpstr>
      <vt:lpstr>break Statement 3-3</vt:lpstr>
      <vt:lpstr>continue Statement 1-3</vt:lpstr>
      <vt:lpstr>continue Statement 2-3</vt:lpstr>
      <vt:lpstr>continue Statement 3-3</vt:lpstr>
      <vt:lpstr>Arrays</vt:lpstr>
      <vt:lpstr>Single-dimensional Array 1-3</vt:lpstr>
      <vt:lpstr>Single-dimensional Array 2-3</vt:lpstr>
      <vt:lpstr>Single-dimensional Array 3-3</vt:lpstr>
      <vt:lpstr>Accessing Single-dimensional Arrays 1-4</vt:lpstr>
      <vt:lpstr>Accessing Single-dimensional Arrays 2-4</vt:lpstr>
      <vt:lpstr>Accessing Single-dimensional Arrays 3-4</vt:lpstr>
      <vt:lpstr>Accessing Single-dimensional Arrays 4-4</vt:lpstr>
      <vt:lpstr>Multi-dimensional Array 1-2</vt:lpstr>
      <vt:lpstr>Multi-dimensional Array 2-2</vt:lpstr>
      <vt:lpstr>Accessing Two-dimensional Arrays 1-4</vt:lpstr>
      <vt:lpstr>Accessing Two-dimensional Arrays 2-4</vt:lpstr>
      <vt:lpstr>Accessing Two-dimensional Arrays 3-4</vt:lpstr>
      <vt:lpstr>Accessing Two-dimensional Arrays 4-4</vt:lpstr>
      <vt:lpstr>Array Methods 1-3</vt:lpstr>
      <vt:lpstr>Array Methods 2-3</vt:lpstr>
      <vt:lpstr>Array Methods 3-3</vt:lpstr>
      <vt:lpstr>for..in Loop 1-3</vt:lpstr>
      <vt:lpstr>for..in Loop 2-3</vt:lpstr>
      <vt:lpstr>for..in Loop 3-3</vt:lpstr>
      <vt:lpstr>Summary</vt:lpstr>
    </vt:vector>
  </TitlesOfParts>
  <Company>Aptech Limited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Session 14 XP</dc:title>
  <dc:creator>Aptech Limited</dc:creator>
  <cp:lastModifiedBy>Aptech</cp:lastModifiedBy>
  <cp:revision>2362</cp:revision>
  <dcterms:created xsi:type="dcterms:W3CDTF">2006-08-16T00:00:00Z</dcterms:created>
  <dcterms:modified xsi:type="dcterms:W3CDTF">2012-08-22T05:14:37Z</dcterms:modified>
</cp:coreProperties>
</file>